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6858000" cy="1800066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D0FC3E"/>
    <a:srgbClr val="AC0000"/>
    <a:srgbClr val="F2F2F2"/>
    <a:srgbClr val="00297A"/>
    <a:srgbClr val="000D26"/>
    <a:srgbClr val="FDFDFD"/>
    <a:srgbClr val="F0F0F0"/>
    <a:srgbClr val="828282"/>
    <a:srgbClr val="C5F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66" d="100"/>
          <a:sy n="166" d="100"/>
        </p:scale>
        <p:origin x="1218" y="-4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8E0FB-53A7-46FA-83C9-C1431DE7AEE8}" type="datetimeFigureOut">
              <a:rPr lang="zh-CN" altLang="en-US" smtClean="0"/>
              <a:t>2017/5/20 Saturday</a:t>
            </a:fld>
            <a:endParaRPr lang="zh-CN" altLang="en-US"/>
          </a:p>
        </p:txBody>
      </p:sp>
      <p:sp>
        <p:nvSpPr>
          <p:cNvPr id="4" name="幻灯片图像占位符 3"/>
          <p:cNvSpPr>
            <a:spLocks noGrp="1" noRot="1" noChangeAspect="1"/>
          </p:cNvSpPr>
          <p:nvPr>
            <p:ph type="sldImg" idx="2"/>
          </p:nvPr>
        </p:nvSpPr>
        <p:spPr>
          <a:xfrm>
            <a:off x="2841625" y="1143000"/>
            <a:ext cx="11747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E96FD-75B6-4DF1-8764-C17473F3DCDF}" type="slidenum">
              <a:rPr lang="zh-CN" altLang="en-US" smtClean="0"/>
              <a:t>‹#›</a:t>
            </a:fld>
            <a:endParaRPr lang="zh-CN" altLang="en-US"/>
          </a:p>
        </p:txBody>
      </p:sp>
    </p:spTree>
    <p:extLst>
      <p:ext uri="{BB962C8B-B14F-4D97-AF65-F5344CB8AC3E}">
        <p14:creationId xmlns:p14="http://schemas.microsoft.com/office/powerpoint/2010/main" val="103002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4E96FD-75B6-4DF1-8764-C17473F3DCDF}" type="slidenum">
              <a:rPr lang="zh-CN" altLang="en-US" smtClean="0"/>
              <a:t>5</a:t>
            </a:fld>
            <a:endParaRPr lang="zh-CN" altLang="en-US"/>
          </a:p>
        </p:txBody>
      </p:sp>
    </p:spTree>
    <p:extLst>
      <p:ext uri="{BB962C8B-B14F-4D97-AF65-F5344CB8AC3E}">
        <p14:creationId xmlns:p14="http://schemas.microsoft.com/office/powerpoint/2010/main" val="31842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945943"/>
            <a:ext cx="5829300" cy="6266897"/>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57250" y="9454516"/>
            <a:ext cx="5143500" cy="434599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428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07531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958369"/>
            <a:ext cx="1478756" cy="1525473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71488" y="958369"/>
            <a:ext cx="4350544" cy="1525473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0666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5931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4487671"/>
            <a:ext cx="5915025" cy="7487774"/>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67916" y="12046282"/>
            <a:ext cx="5915025" cy="393764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46436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71488"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3471863"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3010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958373"/>
            <a:ext cx="5915025" cy="347929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2381" y="4412664"/>
            <a:ext cx="2901255"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472381" y="6575242"/>
            <a:ext cx="2901255"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3471863" y="4412664"/>
            <a:ext cx="2915543"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3471863" y="6575242"/>
            <a:ext cx="2915543"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91436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49338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66062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15543" y="2591766"/>
            <a:ext cx="3471863" cy="127921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5394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915543" y="2591766"/>
            <a:ext cx="3471863" cy="1279213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2017/5/20 Saturday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53306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958373"/>
            <a:ext cx="5915025" cy="347929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1488" y="4791843"/>
            <a:ext cx="5915025" cy="1142125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71488" y="16683952"/>
            <a:ext cx="1543050" cy="958369"/>
          </a:xfrm>
          <a:prstGeom prst="rect">
            <a:avLst/>
          </a:prstGeom>
        </p:spPr>
        <p:txBody>
          <a:bodyPr vert="horz" lIns="91440" tIns="45720" rIns="91440" bIns="45720" rtlCol="0" anchor="ctr"/>
          <a:lstStyle>
            <a:lvl1pPr algn="l">
              <a:defRPr sz="900">
                <a:solidFill>
                  <a:schemeClr val="tx1">
                    <a:tint val="75000"/>
                  </a:schemeClr>
                </a:solidFill>
              </a:defRPr>
            </a:lvl1pPr>
          </a:lstStyle>
          <a:p>
            <a:fld id="{45AA42E9-C307-45D5-A9C1-6B487FE28DB0}" type="datetimeFigureOut">
              <a:rPr lang="zh-CN" altLang="en-US" smtClean="0"/>
              <a:t>2017/5/20 Saturday</a:t>
            </a:fld>
            <a:endParaRPr lang="zh-CN" altLang="en-US"/>
          </a:p>
        </p:txBody>
      </p:sp>
      <p:sp>
        <p:nvSpPr>
          <p:cNvPr id="5" name="Footer Placeholder 4"/>
          <p:cNvSpPr>
            <a:spLocks noGrp="1"/>
          </p:cNvSpPr>
          <p:nvPr>
            <p:ph type="ftr" sz="quarter" idx="3"/>
          </p:nvPr>
        </p:nvSpPr>
        <p:spPr>
          <a:xfrm>
            <a:off x="2271713" y="16683952"/>
            <a:ext cx="2314575" cy="958369"/>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16683952"/>
            <a:ext cx="1543050" cy="958369"/>
          </a:xfrm>
          <a:prstGeom prst="rect">
            <a:avLst/>
          </a:prstGeom>
        </p:spPr>
        <p:txBody>
          <a:bodyPr vert="horz" lIns="91440" tIns="45720" rIns="91440" bIns="45720" rtlCol="0" anchor="ctr"/>
          <a:lstStyle>
            <a:lvl1pPr algn="r">
              <a:defRPr sz="900">
                <a:solidFill>
                  <a:schemeClr val="tx1">
                    <a:tint val="75000"/>
                  </a:schemeClr>
                </a:solidFill>
              </a:defRPr>
            </a:lvl1p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144666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18" Type="http://schemas.microsoft.com/office/2007/relationships/hdphoto" Target="../media/hdphoto1.wdp"/><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5" Type="http://schemas.microsoft.com/office/2007/relationships/hdphoto" Target="../media/hdphoto2.wdp"/><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8.pn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4.jpeg"/><Relationship Id="rId23" Type="http://schemas.openxmlformats.org/officeDocument/2006/relationships/image" Target="../media/image21.png"/><Relationship Id="rId28" Type="http://schemas.openxmlformats.org/officeDocument/2006/relationships/image" Target="../media/image24.jpeg"/><Relationship Id="rId10" Type="http://schemas.openxmlformats.org/officeDocument/2006/relationships/image" Target="../media/image9.jpe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0.png"/><Relationship Id="rId27"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microsoft.com/office/2007/relationships/hdphoto" Target="../media/hdphoto4.wdp"/><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4.wdp"/><Relationship Id="rId7" Type="http://schemas.openxmlformats.org/officeDocument/2006/relationships/image" Target="../media/image5.png"/><Relationship Id="rId12"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4.png"/><Relationship Id="rId5" Type="http://schemas.openxmlformats.org/officeDocument/2006/relationships/image" Target="../media/image32.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jpeg"/><Relationship Id="rId3" Type="http://schemas.openxmlformats.org/officeDocument/2006/relationships/image" Target="../media/image27.png"/><Relationship Id="rId21" Type="http://schemas.openxmlformats.org/officeDocument/2006/relationships/image" Target="../media/image46.jpeg"/><Relationship Id="rId34" Type="http://schemas.openxmlformats.org/officeDocument/2006/relationships/image" Target="../media/image59.jpeg"/><Relationship Id="rId7" Type="http://schemas.openxmlformats.org/officeDocument/2006/relationships/image" Target="../media/image5.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jpeg"/><Relationship Id="rId33" Type="http://schemas.openxmlformats.org/officeDocument/2006/relationships/image" Target="../media/image58.jpeg"/><Relationship Id="rId2" Type="http://schemas.openxmlformats.org/officeDocument/2006/relationships/notesSlide" Target="../notesSlides/notesSlide1.xml"/><Relationship Id="rId16" Type="http://schemas.openxmlformats.org/officeDocument/2006/relationships/image" Target="../media/image41.jpeg"/><Relationship Id="rId20" Type="http://schemas.openxmlformats.org/officeDocument/2006/relationships/image" Target="../media/image45.jpeg"/><Relationship Id="rId29"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jpeg"/><Relationship Id="rId37" Type="http://schemas.openxmlformats.org/officeDocument/2006/relationships/image" Target="../media/image26.jpeg"/><Relationship Id="rId5" Type="http://schemas.openxmlformats.org/officeDocument/2006/relationships/image" Target="../media/image1.png"/><Relationship Id="rId15" Type="http://schemas.openxmlformats.org/officeDocument/2006/relationships/image" Target="../media/image40.jpeg"/><Relationship Id="rId23" Type="http://schemas.openxmlformats.org/officeDocument/2006/relationships/image" Target="../media/image48.png"/><Relationship Id="rId28" Type="http://schemas.openxmlformats.org/officeDocument/2006/relationships/image" Target="../media/image53.jpeg"/><Relationship Id="rId36" Type="http://schemas.openxmlformats.org/officeDocument/2006/relationships/image" Target="../media/image61.jpe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jpeg"/><Relationship Id="rId4" Type="http://schemas.microsoft.com/office/2007/relationships/hdphoto" Target="../media/hdphoto4.wdp"/><Relationship Id="rId9" Type="http://schemas.openxmlformats.org/officeDocument/2006/relationships/image" Target="../media/image7.png"/><Relationship Id="rId14" Type="http://schemas.openxmlformats.org/officeDocument/2006/relationships/image" Target="../media/image39.png"/><Relationship Id="rId22" Type="http://schemas.openxmlformats.org/officeDocument/2006/relationships/image" Target="../media/image47.jpeg"/><Relationship Id="rId27" Type="http://schemas.openxmlformats.org/officeDocument/2006/relationships/image" Target="../media/image52.jpeg"/><Relationship Id="rId30" Type="http://schemas.openxmlformats.org/officeDocument/2006/relationships/image" Target="../media/image55.jpeg"/><Relationship Id="rId35" Type="http://schemas.openxmlformats.org/officeDocument/2006/relationships/image" Target="../media/image6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4.wdp"/><Relationship Id="rId7" Type="http://schemas.openxmlformats.org/officeDocument/2006/relationships/image" Target="../media/image6.png"/><Relationship Id="rId12"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4.png"/><Relationship Id="rId5" Type="http://schemas.openxmlformats.org/officeDocument/2006/relationships/image" Target="../media/image4.png"/><Relationship Id="rId10" Type="http://schemas.openxmlformats.org/officeDocument/2006/relationships/image" Target="../media/image63.png"/><Relationship Id="rId4" Type="http://schemas.openxmlformats.org/officeDocument/2006/relationships/image" Target="../media/image1.pn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0943" y="7237269"/>
            <a:ext cx="5413661" cy="3046988"/>
          </a:xfrm>
          <a:prstGeom prst="rect">
            <a:avLst/>
          </a:prstGeom>
        </p:spPr>
        <p:txBody>
          <a:bodyPr wrap="none">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湖南农业大学</a:t>
            </a:r>
          </a:p>
          <a:p>
            <a:pPr algn="ctr">
              <a:lnSpc>
                <a:spcPct val="150000"/>
              </a:lnSpc>
            </a:pPr>
            <a:r>
              <a:rPr lang="zh-CN" altLang="en-US" sz="3200" b="1" dirty="0">
                <a:latin typeface="微软雅黑" panose="020B0503020204020204" pitchFamily="34" charset="-122"/>
                <a:ea typeface="微软雅黑" panose="020B0503020204020204" pitchFamily="34" charset="-122"/>
              </a:rPr>
              <a:t>信息科学技术学院</a:t>
            </a:r>
          </a:p>
          <a:p>
            <a:pPr algn="ctr">
              <a:lnSpc>
                <a:spcPct val="150000"/>
              </a:lnSpc>
            </a:pPr>
            <a:r>
              <a:rPr lang="zh-CN" altLang="en-US" sz="3200" b="1" dirty="0">
                <a:latin typeface="微软雅黑" panose="020B0503020204020204" pitchFamily="34" charset="-122"/>
                <a:ea typeface="微软雅黑" panose="020B0503020204020204" pitchFamily="34" charset="-122"/>
              </a:rPr>
              <a:t>“互联网</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移动应用”创新班</a:t>
            </a:r>
          </a:p>
          <a:p>
            <a:pPr algn="ctr">
              <a:lnSpc>
                <a:spcPct val="150000"/>
              </a:lnSpc>
            </a:pPr>
            <a:r>
              <a:rPr lang="zh-CN" altLang="en-US" sz="3200" b="1" dirty="0">
                <a:latin typeface="微软雅黑" panose="020B0503020204020204" pitchFamily="34" charset="-122"/>
                <a:ea typeface="微软雅黑" panose="020B0503020204020204" pitchFamily="34" charset="-122"/>
              </a:rPr>
              <a:t>网站框架图</a:t>
            </a:r>
          </a:p>
        </p:txBody>
      </p:sp>
    </p:spTree>
    <p:extLst>
      <p:ext uri="{BB962C8B-B14F-4D97-AF65-F5344CB8AC3E}">
        <p14:creationId xmlns:p14="http://schemas.microsoft.com/office/powerpoint/2010/main" val="2586027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71716"/>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593759"/>
            <a:ext cx="6858000" cy="276999"/>
          </a:xfrm>
          <a:prstGeom prst="rect">
            <a:avLst/>
          </a:prstGeom>
          <a:noFill/>
        </p:spPr>
        <p:txBody>
          <a:bodyPr wrap="square" rtlCol="0">
            <a:spAutoFit/>
          </a:bodyPr>
          <a:lstStyle/>
          <a:p>
            <a:pPr algn="ctr"/>
            <a:r>
              <a:rPr lang="zh-CN" altLang="en-US" sz="1200" b="1" dirty="0">
                <a:solidFill>
                  <a:srgbClr val="C00000"/>
                </a:solidFill>
                <a:latin typeface="+mn-ea"/>
              </a:rPr>
              <a:t>首页</a:t>
            </a:r>
            <a:r>
              <a:rPr lang="en-US" altLang="zh-CN" sz="1200" b="1" dirty="0">
                <a:latin typeface="+mn-ea"/>
              </a:rPr>
              <a:t>    </a:t>
            </a:r>
            <a:r>
              <a:rPr lang="zh-CN" altLang="en-US" sz="1200" b="1" dirty="0">
                <a:latin typeface="+mn-ea"/>
              </a:rPr>
              <a:t>课程特色    教学模式    豪华师资    就业优势    网上报名    关于我们</a:t>
            </a:r>
          </a:p>
        </p:txBody>
      </p:sp>
      <p:cxnSp>
        <p:nvCxnSpPr>
          <p:cNvPr id="8" name="直接连接符 7"/>
          <p:cNvCxnSpPr/>
          <p:nvPr/>
        </p:nvCxnSpPr>
        <p:spPr>
          <a:xfrm>
            <a:off x="1933502" y="175691"/>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2886"/>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80662"/>
            <a:ext cx="1430930" cy="388396"/>
          </a:xfrm>
          <a:prstGeom prst="rect">
            <a:avLst/>
          </a:prstGeom>
        </p:spPr>
      </p:pic>
      <p:cxnSp>
        <p:nvCxnSpPr>
          <p:cNvPr id="13" name="直接连接符 12"/>
          <p:cNvCxnSpPr/>
          <p:nvPr/>
        </p:nvCxnSpPr>
        <p:spPr>
          <a:xfrm>
            <a:off x="0" y="2372593"/>
            <a:ext cx="6858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70482" y="1126078"/>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高清代表性图片轮播</a:t>
            </a:r>
            <a:endParaRPr lang="en-US" altLang="zh-CN" sz="1400" b="1" dirty="0">
              <a:solidFill>
                <a:prstClr val="black"/>
              </a:solidFill>
              <a:latin typeface="微软雅黑" panose="020B0503020204020204" pitchFamily="34" charset="-122"/>
              <a:ea typeface="微软雅黑" panose="020B0503020204020204" pitchFamily="34" charset="-122"/>
            </a:endParaRPr>
          </a:p>
          <a:p>
            <a:pPr lvl="0" algn="ctr"/>
            <a:r>
              <a:rPr lang="zh-CN" altLang="en-US" sz="1400" b="1" dirty="0">
                <a:solidFill>
                  <a:prstClr val="black"/>
                </a:solidFill>
                <a:latin typeface="微软雅黑" panose="020B0503020204020204" pitchFamily="34" charset="-122"/>
                <a:ea typeface="微软雅黑" panose="020B0503020204020204" pitchFamily="34" charset="-122"/>
              </a:rPr>
              <a:t>（课程优势图、教学模式创新图、师资人物墙、就业报告图）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362975" y="2061132"/>
            <a:ext cx="1806793" cy="311465"/>
          </a:xfrm>
          <a:prstGeom prst="rect">
            <a:avLst/>
          </a:prstGeom>
          <a:solidFill>
            <a:srgbClr val="FF3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p:cNvSpPr txBox="1"/>
          <p:nvPr/>
        </p:nvSpPr>
        <p:spPr>
          <a:xfrm>
            <a:off x="362970" y="2073038"/>
            <a:ext cx="1806792" cy="253916"/>
          </a:xfrm>
          <a:prstGeom prst="rect">
            <a:avLst/>
          </a:prstGeom>
          <a:noFill/>
        </p:spPr>
        <p:txBody>
          <a:bodyPr wrap="square" rtlCol="0">
            <a:spAutoFit/>
          </a:bodyPr>
          <a:lstStyle/>
          <a:p>
            <a:pPr algn="ctr"/>
            <a:r>
              <a:rPr lang="zh-CN" altLang="en-US" sz="1050" b="1" dirty="0">
                <a:solidFill>
                  <a:schemeClr val="bg1"/>
                </a:solidFill>
                <a:latin typeface="黑体" panose="02010609060101010101" pitchFamily="49" charset="-122"/>
                <a:ea typeface="黑体" panose="02010609060101010101" pitchFamily="49" charset="-122"/>
              </a:rPr>
              <a:t>关于创新班</a:t>
            </a:r>
          </a:p>
        </p:txBody>
      </p:sp>
      <p:sp>
        <p:nvSpPr>
          <p:cNvPr id="17" name="矩形 16"/>
          <p:cNvSpPr/>
          <p:nvPr/>
        </p:nvSpPr>
        <p:spPr>
          <a:xfrm>
            <a:off x="362975" y="2372592"/>
            <a:ext cx="1806793" cy="16761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314108" y="2465847"/>
            <a:ext cx="3429000" cy="215444"/>
          </a:xfrm>
          <a:prstGeom prst="rect">
            <a:avLst/>
          </a:prstGeom>
        </p:spPr>
        <p:txBody>
          <a:bodyPr>
            <a:spAutoFit/>
          </a:bodyPr>
          <a:lstStyle/>
          <a:p>
            <a:r>
              <a:rPr lang="zh-CN" altLang="en-US" sz="800" dirty="0">
                <a:latin typeface="黑体" panose="02010609060101010101" pitchFamily="49" charset="-122"/>
                <a:ea typeface="黑体" panose="02010609060101010101" pitchFamily="49" charset="-122"/>
              </a:rPr>
              <a:t>“互联网</a:t>
            </a:r>
            <a:r>
              <a:rPr lang="en-US" altLang="zh-CN" sz="800" dirty="0">
                <a:latin typeface="黑体" panose="02010609060101010101" pitchFamily="49" charset="-122"/>
                <a:ea typeface="黑体" panose="02010609060101010101" pitchFamily="49" charset="-122"/>
              </a:rPr>
              <a:t>+</a:t>
            </a:r>
            <a:r>
              <a:rPr lang="zh-CN" altLang="en-US" sz="800" dirty="0">
                <a:latin typeface="黑体" panose="02010609060101010101" pitchFamily="49" charset="-122"/>
                <a:ea typeface="黑体" panose="02010609060101010101" pitchFamily="49" charset="-122"/>
              </a:rPr>
              <a:t>移动应用”创新班</a:t>
            </a:r>
          </a:p>
        </p:txBody>
      </p:sp>
      <p:sp>
        <p:nvSpPr>
          <p:cNvPr id="19" name="矩形 18"/>
          <p:cNvSpPr/>
          <p:nvPr/>
        </p:nvSpPr>
        <p:spPr>
          <a:xfrm>
            <a:off x="550901" y="2679317"/>
            <a:ext cx="1430930" cy="1061829"/>
          </a:xfrm>
          <a:prstGeom prst="rect">
            <a:avLst/>
          </a:prstGeom>
        </p:spPr>
        <p:txBody>
          <a:bodyPr wrap="square">
            <a:spAutoFit/>
          </a:bodyPr>
          <a:lstStyle/>
          <a:p>
            <a:pPr lvl="0">
              <a:lnSpc>
                <a:spcPct val="150000"/>
              </a:lnSpc>
            </a:pPr>
            <a:r>
              <a:rPr lang="zh-CN" altLang="en-US" sz="600" dirty="0">
                <a:solidFill>
                  <a:prstClr val="black"/>
                </a:solidFill>
                <a:latin typeface="+mn-ea"/>
              </a:rPr>
              <a:t>湖南农业大学信息科学技术学院积累十余年人才培养经验，针对现有工科学生培养模式的不足，按照国际工程人才培养的要求，与</a:t>
            </a:r>
            <a:r>
              <a:rPr lang="en-US" altLang="zh-CN" sz="600" dirty="0">
                <a:solidFill>
                  <a:prstClr val="black"/>
                </a:solidFill>
                <a:latin typeface="+mn-ea"/>
              </a:rPr>
              <a:t>IT</a:t>
            </a:r>
            <a:r>
              <a:rPr lang="zh-CN" altLang="en-US" sz="600" dirty="0">
                <a:solidFill>
                  <a:prstClr val="black"/>
                </a:solidFill>
                <a:latin typeface="+mn-ea"/>
              </a:rPr>
              <a:t>企业合作，充分整合学校与企业的优势资源，创新人才培养模式，共建“互联网</a:t>
            </a:r>
            <a:r>
              <a:rPr lang="en-US" altLang="zh-CN" sz="600" dirty="0">
                <a:solidFill>
                  <a:prstClr val="black"/>
                </a:solidFill>
                <a:latin typeface="+mn-ea"/>
              </a:rPr>
              <a:t>+</a:t>
            </a:r>
            <a:r>
              <a:rPr lang="zh-CN" altLang="en-US" sz="600" dirty="0">
                <a:solidFill>
                  <a:prstClr val="black"/>
                </a:solidFill>
                <a:latin typeface="+mn-ea"/>
              </a:rPr>
              <a:t>移动应用”创新班</a:t>
            </a:r>
            <a:r>
              <a:rPr lang="en-US" altLang="zh-CN" sz="600" dirty="0">
                <a:solidFill>
                  <a:prstClr val="black"/>
                </a:solidFill>
                <a:latin typeface="+mn-ea"/>
              </a:rPr>
              <a:t>!</a:t>
            </a:r>
          </a:p>
        </p:txBody>
      </p:sp>
      <p:sp>
        <p:nvSpPr>
          <p:cNvPr id="20" name="矩形 19"/>
          <p:cNvSpPr/>
          <p:nvPr/>
        </p:nvSpPr>
        <p:spPr>
          <a:xfrm>
            <a:off x="3876184" y="2528228"/>
            <a:ext cx="124585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 四大优势 </a:t>
            </a:r>
          </a:p>
        </p:txBody>
      </p:sp>
      <p:sp>
        <p:nvSpPr>
          <p:cNvPr id="21" name="矩形 20"/>
          <p:cNvSpPr/>
          <p:nvPr/>
        </p:nvSpPr>
        <p:spPr>
          <a:xfrm>
            <a:off x="2538671" y="3777453"/>
            <a:ext cx="857927"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课程</a:t>
            </a:r>
            <a:r>
              <a:rPr lang="en-US" altLang="zh-CN" sz="700" dirty="0">
                <a:latin typeface="黑体" panose="02010609060101010101" pitchFamily="49" charset="-122"/>
                <a:ea typeface="黑体" panose="02010609060101010101" pitchFamily="49" charset="-122"/>
              </a:rPr>
              <a:t>&amp;</a:t>
            </a:r>
            <a:r>
              <a:rPr lang="zh-CN" altLang="en-US" sz="700" dirty="0">
                <a:latin typeface="黑体" panose="02010609060101010101" pitchFamily="49" charset="-122"/>
                <a:ea typeface="黑体" panose="02010609060101010101" pitchFamily="49" charset="-122"/>
              </a:rPr>
              <a:t>业界壹体化</a:t>
            </a:r>
          </a:p>
        </p:txBody>
      </p:sp>
      <p:sp>
        <p:nvSpPr>
          <p:cNvPr id="23" name="矩形 22"/>
          <p:cNvSpPr/>
          <p:nvPr/>
        </p:nvSpPr>
        <p:spPr>
          <a:xfrm>
            <a:off x="3656126" y="3777453"/>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先进教育模式</a:t>
            </a:r>
          </a:p>
        </p:txBody>
      </p:sp>
      <p:sp>
        <p:nvSpPr>
          <p:cNvPr id="25" name="矩形 24"/>
          <p:cNvSpPr/>
          <p:nvPr/>
        </p:nvSpPr>
        <p:spPr>
          <a:xfrm>
            <a:off x="4684883" y="3777453"/>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豪华师资团队</a:t>
            </a:r>
          </a:p>
        </p:txBody>
      </p:sp>
      <p:sp>
        <p:nvSpPr>
          <p:cNvPr id="27" name="矩形 26"/>
          <p:cNvSpPr/>
          <p:nvPr/>
        </p:nvSpPr>
        <p:spPr>
          <a:xfrm>
            <a:off x="5765826" y="3777452"/>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毕业选择多样</a:t>
            </a:r>
          </a:p>
        </p:txBody>
      </p:sp>
      <p:sp>
        <p:nvSpPr>
          <p:cNvPr id="34" name="矩形 33"/>
          <p:cNvSpPr/>
          <p:nvPr/>
        </p:nvSpPr>
        <p:spPr>
          <a:xfrm>
            <a:off x="2903350" y="6545625"/>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服务</a:t>
            </a:r>
            <a:r>
              <a:rPr lang="zh-CN" altLang="en-US" b="1" dirty="0" smtClean="0">
                <a:latin typeface="微软雅黑" panose="020B0503020204020204" pitchFamily="34" charset="-122"/>
                <a:ea typeface="微软雅黑" panose="020B0503020204020204" pitchFamily="34" charset="-122"/>
              </a:rPr>
              <a:t>专区</a:t>
            </a:r>
            <a:endParaRPr lang="zh-CN" altLang="en-US" b="1" dirty="0">
              <a:solidFill>
                <a:srgbClr val="FF0000"/>
              </a:solidFill>
            </a:endParaRPr>
          </a:p>
        </p:txBody>
      </p:sp>
      <p:sp>
        <p:nvSpPr>
          <p:cNvPr id="38" name="矩形 37"/>
          <p:cNvSpPr/>
          <p:nvPr/>
        </p:nvSpPr>
        <p:spPr>
          <a:xfrm>
            <a:off x="0" y="8371119"/>
            <a:ext cx="6858000" cy="2039086"/>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39" name="图片 38"/>
          <p:cNvPicPr>
            <a:picLocks noChangeAspect="1"/>
          </p:cNvPicPr>
          <p:nvPr/>
        </p:nvPicPr>
        <p:blipFill rotWithShape="1">
          <a:blip r:embed="rId3"/>
          <a:srcRect l="82714" b="5300"/>
          <a:stretch/>
        </p:blipFill>
        <p:spPr>
          <a:xfrm>
            <a:off x="4670741" y="8924482"/>
            <a:ext cx="600040" cy="563944"/>
          </a:xfrm>
          <a:prstGeom prst="rect">
            <a:avLst/>
          </a:prstGeom>
        </p:spPr>
      </p:pic>
      <p:sp>
        <p:nvSpPr>
          <p:cNvPr id="40" name="矩形 39"/>
          <p:cNvSpPr/>
          <p:nvPr/>
        </p:nvSpPr>
        <p:spPr>
          <a:xfrm>
            <a:off x="2967634" y="8472054"/>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新闻中心</a:t>
            </a:r>
          </a:p>
        </p:txBody>
      </p:sp>
      <p:pic>
        <p:nvPicPr>
          <p:cNvPr id="41" name="图片 40"/>
          <p:cNvPicPr>
            <a:picLocks noChangeAspect="1"/>
          </p:cNvPicPr>
          <p:nvPr/>
        </p:nvPicPr>
        <p:blipFill rotWithShape="1">
          <a:blip r:embed="rId4"/>
          <a:srcRect l="83321"/>
          <a:stretch/>
        </p:blipFill>
        <p:spPr>
          <a:xfrm>
            <a:off x="4667003" y="9588330"/>
            <a:ext cx="578971" cy="563942"/>
          </a:xfrm>
          <a:prstGeom prst="rect">
            <a:avLst/>
          </a:prstGeom>
        </p:spPr>
      </p:pic>
      <p:sp>
        <p:nvSpPr>
          <p:cNvPr id="42" name="矩形 41"/>
          <p:cNvSpPr/>
          <p:nvPr/>
        </p:nvSpPr>
        <p:spPr>
          <a:xfrm>
            <a:off x="2963126" y="10481922"/>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学习环境</a:t>
            </a:r>
          </a:p>
        </p:txBody>
      </p:sp>
      <p:sp>
        <p:nvSpPr>
          <p:cNvPr id="43" name="矩形 42"/>
          <p:cNvSpPr/>
          <p:nvPr/>
        </p:nvSpPr>
        <p:spPr>
          <a:xfrm>
            <a:off x="0" y="12426726"/>
            <a:ext cx="6858000" cy="14000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p:cNvSpPr/>
          <p:nvPr/>
        </p:nvSpPr>
        <p:spPr>
          <a:xfrm>
            <a:off x="2949786" y="12490266"/>
            <a:ext cx="111440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班级荣誉</a:t>
            </a:r>
          </a:p>
        </p:txBody>
      </p:sp>
      <p:sp>
        <p:nvSpPr>
          <p:cNvPr id="45" name="矩形 44"/>
          <p:cNvSpPr/>
          <p:nvPr/>
        </p:nvSpPr>
        <p:spPr>
          <a:xfrm>
            <a:off x="2968321" y="13933722"/>
            <a:ext cx="111440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就业明星</a:t>
            </a:r>
          </a:p>
        </p:txBody>
      </p:sp>
      <p:sp>
        <p:nvSpPr>
          <p:cNvPr id="46" name="矩形 45"/>
          <p:cNvSpPr/>
          <p:nvPr/>
        </p:nvSpPr>
        <p:spPr>
          <a:xfrm>
            <a:off x="-8670" y="17285436"/>
            <a:ext cx="6866669"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7" name="图片 46"/>
          <p:cNvPicPr>
            <a:picLocks noChangeAspect="1"/>
          </p:cNvPicPr>
          <p:nvPr/>
        </p:nvPicPr>
        <p:blipFill>
          <a:blip r:embed="rId5"/>
          <a:stretch>
            <a:fillRect/>
          </a:stretch>
        </p:blipFill>
        <p:spPr>
          <a:xfrm>
            <a:off x="4327485" y="102289"/>
            <a:ext cx="357396" cy="290384"/>
          </a:xfrm>
          <a:prstGeom prst="rect">
            <a:avLst/>
          </a:prstGeom>
        </p:spPr>
      </p:pic>
      <p:sp>
        <p:nvSpPr>
          <p:cNvPr id="48" name="矩形 47"/>
          <p:cNvSpPr/>
          <p:nvPr/>
        </p:nvSpPr>
        <p:spPr>
          <a:xfrm>
            <a:off x="4282029" y="345880"/>
            <a:ext cx="492443" cy="184666"/>
          </a:xfrm>
          <a:prstGeom prst="rect">
            <a:avLst/>
          </a:prstGeom>
        </p:spPr>
        <p:txBody>
          <a:bodyPr wrap="none">
            <a:spAutoFit/>
          </a:bodyPr>
          <a:lstStyle/>
          <a:p>
            <a:r>
              <a:rPr lang="zh-CN" altLang="en-US" sz="600" dirty="0"/>
              <a:t>课程特色</a:t>
            </a:r>
          </a:p>
        </p:txBody>
      </p:sp>
      <p:cxnSp>
        <p:nvCxnSpPr>
          <p:cNvPr id="49" name="直接连接符 48"/>
          <p:cNvCxnSpPr/>
          <p:nvPr/>
        </p:nvCxnSpPr>
        <p:spPr>
          <a:xfrm>
            <a:off x="4746444" y="22186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6"/>
          <a:stretch>
            <a:fillRect/>
          </a:stretch>
        </p:blipFill>
        <p:spPr>
          <a:xfrm>
            <a:off x="4854647" y="115909"/>
            <a:ext cx="366231" cy="310365"/>
          </a:xfrm>
          <a:prstGeom prst="rect">
            <a:avLst/>
          </a:prstGeom>
        </p:spPr>
      </p:pic>
      <p:sp>
        <p:nvSpPr>
          <p:cNvPr id="51" name="矩形 50"/>
          <p:cNvSpPr/>
          <p:nvPr/>
        </p:nvSpPr>
        <p:spPr>
          <a:xfrm>
            <a:off x="4784528" y="345880"/>
            <a:ext cx="492443" cy="184666"/>
          </a:xfrm>
          <a:prstGeom prst="rect">
            <a:avLst/>
          </a:prstGeom>
        </p:spPr>
        <p:txBody>
          <a:bodyPr wrap="none">
            <a:spAutoFit/>
          </a:bodyPr>
          <a:lstStyle/>
          <a:p>
            <a:r>
              <a:rPr lang="zh-CN" altLang="en-US" sz="600" dirty="0"/>
              <a:t>教学模式</a:t>
            </a:r>
          </a:p>
        </p:txBody>
      </p:sp>
      <p:cxnSp>
        <p:nvCxnSpPr>
          <p:cNvPr id="52" name="直接连接符 51"/>
          <p:cNvCxnSpPr/>
          <p:nvPr/>
        </p:nvCxnSpPr>
        <p:spPr>
          <a:xfrm>
            <a:off x="5278349" y="22969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7"/>
          <a:stretch>
            <a:fillRect/>
          </a:stretch>
        </p:blipFill>
        <p:spPr>
          <a:xfrm>
            <a:off x="5385171" y="155368"/>
            <a:ext cx="292377" cy="240399"/>
          </a:xfrm>
          <a:prstGeom prst="rect">
            <a:avLst/>
          </a:prstGeom>
        </p:spPr>
      </p:pic>
      <p:sp>
        <p:nvSpPr>
          <p:cNvPr id="54" name="矩形 53"/>
          <p:cNvSpPr/>
          <p:nvPr/>
        </p:nvSpPr>
        <p:spPr>
          <a:xfrm>
            <a:off x="5276971" y="345880"/>
            <a:ext cx="492443" cy="184666"/>
          </a:xfrm>
          <a:prstGeom prst="rect">
            <a:avLst/>
          </a:prstGeom>
        </p:spPr>
        <p:txBody>
          <a:bodyPr wrap="none">
            <a:spAutoFit/>
          </a:bodyPr>
          <a:lstStyle/>
          <a:p>
            <a:r>
              <a:rPr lang="zh-CN" altLang="en-US" sz="600" dirty="0"/>
              <a:t>豪华师资</a:t>
            </a:r>
          </a:p>
        </p:txBody>
      </p:sp>
      <p:cxnSp>
        <p:nvCxnSpPr>
          <p:cNvPr id="55" name="直接连接符 54"/>
          <p:cNvCxnSpPr/>
          <p:nvPr/>
        </p:nvCxnSpPr>
        <p:spPr>
          <a:xfrm>
            <a:off x="5740715" y="22969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8"/>
          <a:stretch>
            <a:fillRect/>
          </a:stretch>
        </p:blipFill>
        <p:spPr>
          <a:xfrm>
            <a:off x="5832583" y="116980"/>
            <a:ext cx="342363" cy="228901"/>
          </a:xfrm>
          <a:prstGeom prst="rect">
            <a:avLst/>
          </a:prstGeom>
        </p:spPr>
      </p:pic>
      <p:sp>
        <p:nvSpPr>
          <p:cNvPr id="57" name="矩形 56"/>
          <p:cNvSpPr/>
          <p:nvPr/>
        </p:nvSpPr>
        <p:spPr>
          <a:xfrm>
            <a:off x="5757542" y="345880"/>
            <a:ext cx="492443" cy="184666"/>
          </a:xfrm>
          <a:prstGeom prst="rect">
            <a:avLst/>
          </a:prstGeom>
        </p:spPr>
        <p:txBody>
          <a:bodyPr wrap="none">
            <a:spAutoFit/>
          </a:bodyPr>
          <a:lstStyle/>
          <a:p>
            <a:r>
              <a:rPr lang="zh-CN" altLang="en-US" sz="600" dirty="0"/>
              <a:t>就业优势</a:t>
            </a:r>
          </a:p>
        </p:txBody>
      </p:sp>
      <p:pic>
        <p:nvPicPr>
          <p:cNvPr id="2" name="图片 1"/>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93900" y="8924484"/>
            <a:ext cx="763320" cy="563942"/>
          </a:xfrm>
          <a:prstGeom prst="rect">
            <a:avLst/>
          </a:prstGeom>
        </p:spPr>
      </p:pic>
      <p:pic>
        <p:nvPicPr>
          <p:cNvPr id="58" name="图片 57"/>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93900" y="9588329"/>
            <a:ext cx="763320" cy="563942"/>
          </a:xfrm>
          <a:prstGeom prst="rect">
            <a:avLst/>
          </a:prstGeom>
        </p:spPr>
      </p:pic>
      <p:sp>
        <p:nvSpPr>
          <p:cNvPr id="4" name="矩形 3"/>
          <p:cNvSpPr/>
          <p:nvPr/>
        </p:nvSpPr>
        <p:spPr>
          <a:xfrm>
            <a:off x="2557222" y="8924485"/>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72881" y="8956376"/>
            <a:ext cx="1400013" cy="184666"/>
          </a:xfrm>
          <a:prstGeom prst="rect">
            <a:avLst/>
          </a:prstGeom>
          <a:noFill/>
        </p:spPr>
        <p:txBody>
          <a:bodyPr wrap="square" rtlCol="0">
            <a:spAutoFit/>
          </a:bodyPr>
          <a:lstStyle/>
          <a:p>
            <a:r>
              <a:rPr lang="zh-CN" altLang="en-US" sz="600" dirty="0"/>
              <a:t>找工作</a:t>
            </a:r>
          </a:p>
        </p:txBody>
      </p:sp>
      <p:cxnSp>
        <p:nvCxnSpPr>
          <p:cNvPr id="10" name="直接连接符 9"/>
          <p:cNvCxnSpPr/>
          <p:nvPr/>
        </p:nvCxnSpPr>
        <p:spPr>
          <a:xfrm>
            <a:off x="2800027" y="9206454"/>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798552" y="9343356"/>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2557222" y="9589227"/>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672881" y="9621118"/>
            <a:ext cx="1400013" cy="184666"/>
          </a:xfrm>
          <a:prstGeom prst="rect">
            <a:avLst/>
          </a:prstGeom>
          <a:noFill/>
        </p:spPr>
        <p:txBody>
          <a:bodyPr wrap="square" rtlCol="0">
            <a:spAutoFit/>
          </a:bodyPr>
          <a:lstStyle/>
          <a:p>
            <a:r>
              <a:rPr lang="zh-CN" altLang="en-US" sz="600" dirty="0"/>
              <a:t>找工作</a:t>
            </a:r>
          </a:p>
        </p:txBody>
      </p:sp>
      <p:cxnSp>
        <p:nvCxnSpPr>
          <p:cNvPr id="62" name="直接连接符 61"/>
          <p:cNvCxnSpPr/>
          <p:nvPr/>
        </p:nvCxnSpPr>
        <p:spPr>
          <a:xfrm>
            <a:off x="2800027" y="9871196"/>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798552" y="10008098"/>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10" cstate="print">
            <a:extLst>
              <a:ext uri="{28A0092B-C50C-407E-A947-70E740481C1C}">
                <a14:useLocalDpi xmlns:a14="http://schemas.microsoft.com/office/drawing/2010/main" val="0"/>
              </a:ext>
            </a:extLst>
          </a:blip>
          <a:srcRect b="3700"/>
          <a:stretch/>
        </p:blipFill>
        <p:spPr>
          <a:xfrm>
            <a:off x="639540" y="12863997"/>
            <a:ext cx="1133129" cy="793425"/>
          </a:xfrm>
          <a:prstGeom prst="rect">
            <a:avLst/>
          </a:prstGeom>
        </p:spPr>
      </p:pic>
      <p:pic>
        <p:nvPicPr>
          <p:cNvPr id="32" name="图片 31"/>
          <p:cNvPicPr>
            <a:picLocks noChangeAspect="1"/>
          </p:cNvPicPr>
          <p:nvPr/>
        </p:nvPicPr>
        <p:blipFill rotWithShape="1">
          <a:blip r:embed="rId11" cstate="print">
            <a:extLst>
              <a:ext uri="{28A0092B-C50C-407E-A947-70E740481C1C}">
                <a14:useLocalDpi xmlns:a14="http://schemas.microsoft.com/office/drawing/2010/main" val="0"/>
              </a:ext>
            </a:extLst>
          </a:blip>
          <a:srcRect t="2267"/>
          <a:stretch/>
        </p:blipFill>
        <p:spPr>
          <a:xfrm>
            <a:off x="2089439" y="12863997"/>
            <a:ext cx="1136051" cy="807319"/>
          </a:xfrm>
          <a:prstGeom prst="rect">
            <a:avLst/>
          </a:prstGeom>
        </p:spPr>
      </p:pic>
      <p:pic>
        <p:nvPicPr>
          <p:cNvPr id="71" name="图片 70"/>
          <p:cNvPicPr>
            <a:picLocks noChangeAspect="1"/>
          </p:cNvPicPr>
          <p:nvPr/>
        </p:nvPicPr>
        <p:blipFill rotWithShape="1">
          <a:blip r:embed="rId12" cstate="print">
            <a:extLst>
              <a:ext uri="{28A0092B-C50C-407E-A947-70E740481C1C}">
                <a14:useLocalDpi xmlns:a14="http://schemas.microsoft.com/office/drawing/2010/main" val="0"/>
              </a:ext>
            </a:extLst>
          </a:blip>
          <a:srcRect b="2041"/>
          <a:stretch/>
        </p:blipFill>
        <p:spPr>
          <a:xfrm>
            <a:off x="3565906" y="12864263"/>
            <a:ext cx="1136051" cy="809179"/>
          </a:xfrm>
          <a:prstGeom prst="rect">
            <a:avLst/>
          </a:prstGeom>
        </p:spPr>
      </p:pic>
      <p:pic>
        <p:nvPicPr>
          <p:cNvPr id="72" name="图片 71"/>
          <p:cNvPicPr>
            <a:picLocks noChangeAspect="1"/>
          </p:cNvPicPr>
          <p:nvPr/>
        </p:nvPicPr>
        <p:blipFill rotWithShape="1">
          <a:blip r:embed="rId13" cstate="print">
            <a:extLst>
              <a:ext uri="{28A0092B-C50C-407E-A947-70E740481C1C}">
                <a14:useLocalDpi xmlns:a14="http://schemas.microsoft.com/office/drawing/2010/main" val="0"/>
              </a:ext>
            </a:extLst>
          </a:blip>
          <a:srcRect l="3940" t="4030" r="4210" b="4028"/>
          <a:stretch/>
        </p:blipFill>
        <p:spPr>
          <a:xfrm>
            <a:off x="4993560" y="12863997"/>
            <a:ext cx="1216416" cy="852531"/>
          </a:xfrm>
          <a:prstGeom prst="rect">
            <a:avLst/>
          </a:prstGeom>
        </p:spPr>
      </p:pic>
      <p:pic>
        <p:nvPicPr>
          <p:cNvPr id="73" name="图片 72"/>
          <p:cNvPicPr>
            <a:picLocks noChangeAspect="1"/>
          </p:cNvPicPr>
          <p:nvPr/>
        </p:nvPicPr>
        <p:blipFill>
          <a:blip r:embed="rId14"/>
          <a:stretch>
            <a:fillRect/>
          </a:stretch>
        </p:blipFill>
        <p:spPr>
          <a:xfrm>
            <a:off x="2089439" y="14336125"/>
            <a:ext cx="2892708" cy="2392696"/>
          </a:xfrm>
          <a:prstGeom prst="rect">
            <a:avLst/>
          </a:prstGeom>
        </p:spPr>
      </p:pic>
      <p:sp>
        <p:nvSpPr>
          <p:cNvPr id="75" name="文本框 74"/>
          <p:cNvSpPr txBox="1"/>
          <p:nvPr/>
        </p:nvSpPr>
        <p:spPr>
          <a:xfrm>
            <a:off x="270482" y="10933432"/>
            <a:ext cx="1172460" cy="1200329"/>
          </a:xfrm>
          <a:prstGeom prst="rect">
            <a:avLst/>
          </a:prstGeom>
          <a:noFill/>
        </p:spPr>
        <p:txBody>
          <a:bodyPr wrap="square" rtlCol="0">
            <a:spAutoFit/>
          </a:bodyPr>
          <a:lstStyle/>
          <a:p>
            <a:r>
              <a:rPr lang="en-US" altLang="zh-CN" b="1" dirty="0" smtClean="0">
                <a:solidFill>
                  <a:srgbClr val="AC0000"/>
                </a:solidFill>
              </a:rPr>
              <a:t>1</a:t>
            </a:r>
            <a:r>
              <a:rPr lang="zh-CN" altLang="en-US" b="1" dirty="0" smtClean="0">
                <a:solidFill>
                  <a:srgbClr val="AC0000"/>
                </a:solidFill>
              </a:rPr>
              <a:t>、需要中信提供学习环境图片</a:t>
            </a:r>
            <a:endParaRPr lang="zh-CN" altLang="en-US" b="1" dirty="0">
              <a:solidFill>
                <a:srgbClr val="AC0000"/>
              </a:solidFill>
            </a:endParaRPr>
          </a:p>
        </p:txBody>
      </p:sp>
      <p:sp>
        <p:nvSpPr>
          <p:cNvPr id="76" name="文本框 75"/>
          <p:cNvSpPr txBox="1"/>
          <p:nvPr/>
        </p:nvSpPr>
        <p:spPr>
          <a:xfrm>
            <a:off x="-64622" y="12629486"/>
            <a:ext cx="855183" cy="1077218"/>
          </a:xfrm>
          <a:prstGeom prst="rect">
            <a:avLst/>
          </a:prstGeom>
          <a:noFill/>
        </p:spPr>
        <p:txBody>
          <a:bodyPr wrap="square" rtlCol="0">
            <a:spAutoFit/>
          </a:bodyPr>
          <a:lstStyle/>
          <a:p>
            <a:r>
              <a:rPr lang="en-US" altLang="zh-CN" sz="1600" b="1" dirty="0" smtClean="0">
                <a:solidFill>
                  <a:schemeClr val="bg1"/>
                </a:solidFill>
              </a:rPr>
              <a:t>2</a:t>
            </a:r>
            <a:r>
              <a:rPr lang="zh-CN" altLang="en-US" sz="1600" b="1" dirty="0" smtClean="0">
                <a:solidFill>
                  <a:schemeClr val="bg1"/>
                </a:solidFill>
              </a:rPr>
              <a:t>、需要学院提供获奖证书</a:t>
            </a:r>
            <a:endParaRPr lang="zh-CN" altLang="en-US" sz="1600" b="1" dirty="0">
              <a:solidFill>
                <a:schemeClr val="bg1"/>
              </a:solidFill>
            </a:endParaRPr>
          </a:p>
        </p:txBody>
      </p:sp>
      <p:sp>
        <p:nvSpPr>
          <p:cNvPr id="77" name="文本框 76"/>
          <p:cNvSpPr txBox="1"/>
          <p:nvPr/>
        </p:nvSpPr>
        <p:spPr>
          <a:xfrm>
            <a:off x="123309" y="14602546"/>
            <a:ext cx="855183" cy="1569660"/>
          </a:xfrm>
          <a:prstGeom prst="rect">
            <a:avLst/>
          </a:prstGeom>
          <a:noFill/>
        </p:spPr>
        <p:txBody>
          <a:bodyPr wrap="square" rtlCol="0">
            <a:spAutoFit/>
          </a:bodyPr>
          <a:lstStyle/>
          <a:p>
            <a:r>
              <a:rPr lang="en-US" altLang="zh-CN" sz="1600" b="1" dirty="0" smtClean="0">
                <a:solidFill>
                  <a:srgbClr val="AC0000"/>
                </a:solidFill>
              </a:rPr>
              <a:t>3</a:t>
            </a:r>
            <a:r>
              <a:rPr lang="zh-CN" altLang="en-US" sz="1600" b="1" dirty="0" smtClean="0">
                <a:solidFill>
                  <a:srgbClr val="AC0000"/>
                </a:solidFill>
              </a:rPr>
              <a:t>、需要学院提供最新就业图片和信息</a:t>
            </a:r>
            <a:endParaRPr lang="zh-CN" altLang="en-US" sz="1600" b="1" dirty="0">
              <a:solidFill>
                <a:srgbClr val="AC0000"/>
              </a:solidFill>
            </a:endParaRPr>
          </a:p>
        </p:txBody>
      </p:sp>
      <p:pic>
        <p:nvPicPr>
          <p:cNvPr id="78" name="图片 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81706" y="11888235"/>
            <a:ext cx="732716" cy="488477"/>
          </a:xfrm>
          <a:prstGeom prst="rect">
            <a:avLst/>
          </a:prstGeom>
        </p:spPr>
      </p:pic>
      <p:pic>
        <p:nvPicPr>
          <p:cNvPr id="80" name="图片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805785" y="11888235"/>
            <a:ext cx="732715" cy="488476"/>
          </a:xfrm>
          <a:prstGeom prst="rect">
            <a:avLst/>
          </a:prstGeom>
        </p:spPr>
      </p:pic>
      <p:pic>
        <p:nvPicPr>
          <p:cNvPr id="81" name="图片 80"/>
          <p:cNvPicPr>
            <a:picLocks noChangeAspect="1"/>
          </p:cNvPicPr>
          <p:nvPr/>
        </p:nvPicPr>
        <p:blipFill>
          <a:blip r:embed="rId17" cstate="print">
            <a:extLst>
              <a:ext uri="{BEBA8EAE-BF5A-486C-A8C5-ECC9F3942E4B}">
                <a14:imgProps xmlns:a14="http://schemas.microsoft.com/office/drawing/2010/main">
                  <a14:imgLayer r:embed="rId1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537281" y="11373674"/>
            <a:ext cx="735863" cy="518316"/>
          </a:xfrm>
          <a:prstGeom prst="rect">
            <a:avLst/>
          </a:prstGeom>
        </p:spPr>
      </p:pic>
      <p:pic>
        <p:nvPicPr>
          <p:cNvPr id="82" name="图片 81"/>
          <p:cNvPicPr>
            <a:picLocks noChangeAspect="1"/>
          </p:cNvPicPr>
          <p:nvPr/>
        </p:nvPicPr>
        <p:blipFill rotWithShape="1">
          <a:blip r:embed="rId19"/>
          <a:srcRect b="19235"/>
          <a:stretch/>
        </p:blipFill>
        <p:spPr>
          <a:xfrm>
            <a:off x="2612007" y="3047535"/>
            <a:ext cx="712704" cy="765063"/>
          </a:xfrm>
          <a:prstGeom prst="rect">
            <a:avLst/>
          </a:prstGeom>
        </p:spPr>
      </p:pic>
      <p:pic>
        <p:nvPicPr>
          <p:cNvPr id="83" name="图片 82"/>
          <p:cNvPicPr>
            <a:picLocks noChangeAspect="1"/>
          </p:cNvPicPr>
          <p:nvPr/>
        </p:nvPicPr>
        <p:blipFill>
          <a:blip r:embed="rId20"/>
          <a:stretch>
            <a:fillRect/>
          </a:stretch>
        </p:blipFill>
        <p:spPr>
          <a:xfrm>
            <a:off x="3686275" y="3113529"/>
            <a:ext cx="662965" cy="654006"/>
          </a:xfrm>
          <a:prstGeom prst="rect">
            <a:avLst/>
          </a:prstGeom>
        </p:spPr>
      </p:pic>
      <p:pic>
        <p:nvPicPr>
          <p:cNvPr id="84" name="图片 83"/>
          <p:cNvPicPr>
            <a:picLocks noChangeAspect="1"/>
          </p:cNvPicPr>
          <p:nvPr/>
        </p:nvPicPr>
        <p:blipFill>
          <a:blip r:embed="rId21"/>
          <a:stretch>
            <a:fillRect/>
          </a:stretch>
        </p:blipFill>
        <p:spPr>
          <a:xfrm>
            <a:off x="4711058" y="3125289"/>
            <a:ext cx="635289" cy="630782"/>
          </a:xfrm>
          <a:prstGeom prst="rect">
            <a:avLst/>
          </a:prstGeom>
        </p:spPr>
      </p:pic>
      <p:pic>
        <p:nvPicPr>
          <p:cNvPr id="85" name="图片 84"/>
          <p:cNvPicPr>
            <a:picLocks noChangeAspect="1"/>
          </p:cNvPicPr>
          <p:nvPr/>
        </p:nvPicPr>
        <p:blipFill>
          <a:blip r:embed="rId22"/>
          <a:stretch>
            <a:fillRect/>
          </a:stretch>
        </p:blipFill>
        <p:spPr>
          <a:xfrm>
            <a:off x="5814769" y="3114532"/>
            <a:ext cx="639586" cy="658822"/>
          </a:xfrm>
          <a:prstGeom prst="rect">
            <a:avLst/>
          </a:prstGeom>
        </p:spPr>
      </p:pic>
      <p:pic>
        <p:nvPicPr>
          <p:cNvPr id="87" name="图片 86"/>
          <p:cNvPicPr>
            <a:picLocks noChangeAspect="1"/>
          </p:cNvPicPr>
          <p:nvPr/>
        </p:nvPicPr>
        <p:blipFill rotWithShape="1">
          <a:blip r:embed="rId23" cstate="print">
            <a:extLst>
              <a:ext uri="{28A0092B-C50C-407E-A947-70E740481C1C}">
                <a14:useLocalDpi xmlns:a14="http://schemas.microsoft.com/office/drawing/2010/main" val="0"/>
              </a:ext>
            </a:extLst>
          </a:blip>
          <a:srcRect t="31666" b="53097"/>
          <a:stretch/>
        </p:blipFill>
        <p:spPr>
          <a:xfrm>
            <a:off x="-15176" y="4011560"/>
            <a:ext cx="6873175" cy="2513381"/>
          </a:xfrm>
          <a:prstGeom prst="rect">
            <a:avLst/>
          </a:prstGeom>
        </p:spPr>
      </p:pic>
      <p:sp>
        <p:nvSpPr>
          <p:cNvPr id="33" name="矩形 32"/>
          <p:cNvSpPr/>
          <p:nvPr/>
        </p:nvSpPr>
        <p:spPr>
          <a:xfrm>
            <a:off x="2028608" y="5098322"/>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创新班</a:t>
            </a:r>
          </a:p>
        </p:txBody>
      </p:sp>
      <p:sp>
        <p:nvSpPr>
          <p:cNvPr id="88" name="矩形 87"/>
          <p:cNvSpPr/>
          <p:nvPr/>
        </p:nvSpPr>
        <p:spPr>
          <a:xfrm>
            <a:off x="3920391" y="5114361"/>
            <a:ext cx="902811" cy="307777"/>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官方视频</a:t>
            </a:r>
            <a:endParaRPr lang="zh-CN" altLang="en-US" sz="1400" b="1" dirty="0">
              <a:latin typeface="微软雅黑" panose="020B0503020204020204" pitchFamily="34" charset="-122"/>
              <a:ea typeface="微软雅黑" panose="020B0503020204020204" pitchFamily="34" charset="-122"/>
            </a:endParaRPr>
          </a:p>
        </p:txBody>
      </p:sp>
      <p:sp>
        <p:nvSpPr>
          <p:cNvPr id="89" name="矩形 88"/>
          <p:cNvSpPr/>
          <p:nvPr/>
        </p:nvSpPr>
        <p:spPr>
          <a:xfrm>
            <a:off x="1805954" y="11365599"/>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2546098" y="11887522"/>
            <a:ext cx="731327" cy="48918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3277425" y="11365599"/>
            <a:ext cx="731327" cy="52439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2537280" y="10841019"/>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3" name="图片 92"/>
          <p:cNvPicPr>
            <a:picLocks noChangeAspect="1"/>
          </p:cNvPicPr>
          <p:nvPr/>
        </p:nvPicPr>
        <p:blipFill rotWithShape="1">
          <a:blip r:embed="rId24">
            <a:extLst>
              <a:ext uri="{BEBA8EAE-BF5A-486C-A8C5-ECC9F3942E4B}">
                <a14:imgProps xmlns:a14="http://schemas.microsoft.com/office/drawing/2010/main">
                  <a14:imgLayer r:embed="rId25">
                    <a14:imgEffect>
                      <a14:colorTemperature colorTemp="4700"/>
                    </a14:imgEffect>
                  </a14:imgLayer>
                </a14:imgProps>
              </a:ext>
            </a:extLst>
          </a:blip>
          <a:srcRect l="2146" t="-1118" r="10642" b="1118"/>
          <a:stretch/>
        </p:blipFill>
        <p:spPr>
          <a:xfrm>
            <a:off x="4008752" y="11362136"/>
            <a:ext cx="723840" cy="531324"/>
          </a:xfrm>
          <a:prstGeom prst="rect">
            <a:avLst/>
          </a:prstGeom>
        </p:spPr>
      </p:pic>
      <p:sp>
        <p:nvSpPr>
          <p:cNvPr id="95" name="矩形 94"/>
          <p:cNvSpPr/>
          <p:nvPr/>
        </p:nvSpPr>
        <p:spPr>
          <a:xfrm>
            <a:off x="4008751" y="10840633"/>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740078" y="11368057"/>
            <a:ext cx="731327" cy="53304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rotWithShape="1">
          <a:blip r:embed="rId26">
            <a:extLst>
              <a:ext uri="{BEBA8EAE-BF5A-486C-A8C5-ECC9F3942E4B}">
                <a14:imgProps xmlns:a14="http://schemas.microsoft.com/office/drawing/2010/main">
                  <a14:imgLayer r:embed="rId27">
                    <a14:imgEffect>
                      <a14:colorTemperature colorTemp="4700"/>
                    </a14:imgEffect>
                  </a14:imgLayer>
                </a14:imgProps>
              </a:ext>
            </a:extLst>
          </a:blip>
          <a:srcRect r="21670"/>
          <a:stretch/>
        </p:blipFill>
        <p:spPr>
          <a:xfrm>
            <a:off x="4738806" y="10846403"/>
            <a:ext cx="733870" cy="527003"/>
          </a:xfrm>
          <a:prstGeom prst="rect">
            <a:avLst/>
          </a:prstGeom>
        </p:spPr>
      </p:pic>
      <p:sp>
        <p:nvSpPr>
          <p:cNvPr id="97" name="矩形 96"/>
          <p:cNvSpPr/>
          <p:nvPr/>
        </p:nvSpPr>
        <p:spPr>
          <a:xfrm>
            <a:off x="3277935" y="10844473"/>
            <a:ext cx="731327" cy="53304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4018703" y="11901417"/>
            <a:ext cx="1452702" cy="461160"/>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线形标注 1 98"/>
          <p:cNvSpPr/>
          <p:nvPr/>
        </p:nvSpPr>
        <p:spPr>
          <a:xfrm>
            <a:off x="2668872" y="11015319"/>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805955" y="10836313"/>
            <a:ext cx="721651" cy="533041"/>
          </a:xfrm>
          <a:prstGeom prst="rect">
            <a:avLst/>
          </a:prstGeom>
        </p:spPr>
      </p:pic>
      <p:sp>
        <p:nvSpPr>
          <p:cNvPr id="100" name="文本框 99"/>
          <p:cNvSpPr txBox="1"/>
          <p:nvPr/>
        </p:nvSpPr>
        <p:spPr>
          <a:xfrm>
            <a:off x="2686968" y="11026596"/>
            <a:ext cx="450046" cy="200055"/>
          </a:xfrm>
          <a:prstGeom prst="rect">
            <a:avLst/>
          </a:prstGeom>
          <a:noFill/>
        </p:spPr>
        <p:txBody>
          <a:bodyPr wrap="square" rtlCol="0">
            <a:spAutoFit/>
          </a:bodyPr>
          <a:lstStyle/>
          <a:p>
            <a:r>
              <a:rPr lang="zh-CN" altLang="en-US" sz="700" dirty="0" smtClean="0">
                <a:solidFill>
                  <a:schemeClr val="bg2">
                    <a:lumMod val="50000"/>
                  </a:schemeClr>
                </a:solidFill>
              </a:rPr>
              <a:t>实验室</a:t>
            </a:r>
            <a:endParaRPr lang="zh-CN" altLang="en-US" sz="700" dirty="0">
              <a:solidFill>
                <a:schemeClr val="bg2">
                  <a:lumMod val="50000"/>
                </a:schemeClr>
              </a:solidFill>
            </a:endParaRPr>
          </a:p>
        </p:txBody>
      </p:sp>
      <p:sp>
        <p:nvSpPr>
          <p:cNvPr id="101" name="线形标注 1 100"/>
          <p:cNvSpPr/>
          <p:nvPr/>
        </p:nvSpPr>
        <p:spPr>
          <a:xfrm>
            <a:off x="3413007" y="11552524"/>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101"/>
          <p:cNvSpPr txBox="1"/>
          <p:nvPr/>
        </p:nvSpPr>
        <p:spPr>
          <a:xfrm>
            <a:off x="3431103" y="11563801"/>
            <a:ext cx="450046" cy="200055"/>
          </a:xfrm>
          <a:prstGeom prst="rect">
            <a:avLst/>
          </a:prstGeom>
          <a:noFill/>
        </p:spPr>
        <p:txBody>
          <a:bodyPr wrap="square" rtlCol="0">
            <a:spAutoFit/>
          </a:bodyPr>
          <a:lstStyle/>
          <a:p>
            <a:r>
              <a:rPr lang="zh-CN" altLang="en-US" sz="700" dirty="0" smtClean="0">
                <a:solidFill>
                  <a:schemeClr val="bg2">
                    <a:lumMod val="50000"/>
                  </a:schemeClr>
                </a:solidFill>
              </a:rPr>
              <a:t>会议室</a:t>
            </a:r>
            <a:endParaRPr lang="zh-CN" altLang="en-US" sz="700" dirty="0">
              <a:solidFill>
                <a:schemeClr val="bg2">
                  <a:lumMod val="50000"/>
                </a:schemeClr>
              </a:solidFill>
            </a:endParaRPr>
          </a:p>
        </p:txBody>
      </p:sp>
      <p:sp>
        <p:nvSpPr>
          <p:cNvPr id="103" name="线形标注 1 102"/>
          <p:cNvSpPr/>
          <p:nvPr/>
        </p:nvSpPr>
        <p:spPr>
          <a:xfrm>
            <a:off x="4154956" y="11038868"/>
            <a:ext cx="468142" cy="195943"/>
          </a:xfrm>
          <a:prstGeom prst="borderCallout1">
            <a:avLst>
              <a:gd name="adj1" fmla="val 97538"/>
              <a:gd name="adj2" fmla="val 48743"/>
              <a:gd name="adj3" fmla="val 176136"/>
              <a:gd name="adj4" fmla="val 49183"/>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4173052" y="11050145"/>
            <a:ext cx="450046" cy="200055"/>
          </a:xfrm>
          <a:prstGeom prst="rect">
            <a:avLst/>
          </a:prstGeom>
          <a:noFill/>
        </p:spPr>
        <p:txBody>
          <a:bodyPr wrap="square" rtlCol="0">
            <a:spAutoFit/>
          </a:bodyPr>
          <a:lstStyle/>
          <a:p>
            <a:pPr algn="ctr"/>
            <a:r>
              <a:rPr lang="zh-CN" altLang="en-US" sz="700" dirty="0" smtClean="0">
                <a:solidFill>
                  <a:schemeClr val="bg2">
                    <a:lumMod val="50000"/>
                  </a:schemeClr>
                </a:solidFill>
              </a:rPr>
              <a:t>机房</a:t>
            </a:r>
            <a:endParaRPr lang="zh-CN" altLang="en-US" sz="700" dirty="0">
              <a:solidFill>
                <a:schemeClr val="bg2">
                  <a:lumMod val="50000"/>
                </a:schemeClr>
              </a:solidFill>
            </a:endParaRPr>
          </a:p>
        </p:txBody>
      </p:sp>
      <p:sp>
        <p:nvSpPr>
          <p:cNvPr id="105" name="线形标注 1 104"/>
          <p:cNvSpPr/>
          <p:nvPr/>
        </p:nvSpPr>
        <p:spPr>
          <a:xfrm>
            <a:off x="4876818" y="11559412"/>
            <a:ext cx="468142" cy="195943"/>
          </a:xfrm>
          <a:prstGeom prst="borderCallout1">
            <a:avLst>
              <a:gd name="adj1" fmla="val 3600"/>
              <a:gd name="adj2" fmla="val 44938"/>
              <a:gd name="adj3" fmla="val -102652"/>
              <a:gd name="adj4" fmla="val 45378"/>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4894914" y="11570689"/>
            <a:ext cx="450046" cy="200055"/>
          </a:xfrm>
          <a:prstGeom prst="rect">
            <a:avLst/>
          </a:prstGeom>
          <a:noFill/>
        </p:spPr>
        <p:txBody>
          <a:bodyPr wrap="square" rtlCol="0">
            <a:spAutoFit/>
          </a:bodyPr>
          <a:lstStyle/>
          <a:p>
            <a:pPr algn="ctr"/>
            <a:r>
              <a:rPr lang="zh-CN" altLang="en-US" sz="700" dirty="0" smtClean="0">
                <a:solidFill>
                  <a:schemeClr val="bg2">
                    <a:lumMod val="50000"/>
                  </a:schemeClr>
                </a:solidFill>
              </a:rPr>
              <a:t>机房</a:t>
            </a:r>
            <a:endParaRPr lang="zh-CN" altLang="en-US" sz="700" dirty="0">
              <a:solidFill>
                <a:schemeClr val="bg2">
                  <a:lumMod val="50000"/>
                </a:schemeClr>
              </a:solidFill>
            </a:endParaRPr>
          </a:p>
        </p:txBody>
      </p:sp>
      <p:sp>
        <p:nvSpPr>
          <p:cNvPr id="107" name="线形标注 1 106"/>
          <p:cNvSpPr/>
          <p:nvPr/>
        </p:nvSpPr>
        <p:spPr>
          <a:xfrm>
            <a:off x="2665538" y="12052626"/>
            <a:ext cx="468142" cy="195943"/>
          </a:xfrm>
          <a:prstGeom prst="borderCallout1">
            <a:avLst>
              <a:gd name="adj1" fmla="val 36932"/>
              <a:gd name="adj2" fmla="val -1991"/>
              <a:gd name="adj3" fmla="val 36741"/>
              <a:gd name="adj4" fmla="val -25649"/>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2683634" y="12063903"/>
            <a:ext cx="450046" cy="200055"/>
          </a:xfrm>
          <a:prstGeom prst="rect">
            <a:avLst/>
          </a:prstGeom>
          <a:noFill/>
        </p:spPr>
        <p:txBody>
          <a:bodyPr wrap="square" rtlCol="0">
            <a:spAutoFit/>
          </a:bodyPr>
          <a:lstStyle/>
          <a:p>
            <a:r>
              <a:rPr lang="zh-CN" altLang="en-US" sz="700" dirty="0" smtClean="0">
                <a:solidFill>
                  <a:schemeClr val="bg2">
                    <a:lumMod val="50000"/>
                  </a:schemeClr>
                </a:solidFill>
              </a:rPr>
              <a:t>休闲区</a:t>
            </a:r>
            <a:endParaRPr lang="zh-CN" altLang="en-US" sz="700" dirty="0">
              <a:solidFill>
                <a:schemeClr val="bg2">
                  <a:lumMod val="50000"/>
                </a:schemeClr>
              </a:solidFill>
            </a:endParaRPr>
          </a:p>
        </p:txBody>
      </p:sp>
      <p:sp>
        <p:nvSpPr>
          <p:cNvPr id="109" name="线形标注 1 108"/>
          <p:cNvSpPr/>
          <p:nvPr/>
        </p:nvSpPr>
        <p:spPr>
          <a:xfrm>
            <a:off x="1936813" y="11554596"/>
            <a:ext cx="468142" cy="195943"/>
          </a:xfrm>
          <a:prstGeom prst="borderCallout1">
            <a:avLst>
              <a:gd name="adj1" fmla="val -2462"/>
              <a:gd name="adj2" fmla="val 47474"/>
              <a:gd name="adj3" fmla="val -93561"/>
              <a:gd name="adj4" fmla="val 46646"/>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1954909" y="11565873"/>
            <a:ext cx="450046" cy="200055"/>
          </a:xfrm>
          <a:prstGeom prst="rect">
            <a:avLst/>
          </a:prstGeom>
          <a:noFill/>
        </p:spPr>
        <p:txBody>
          <a:bodyPr wrap="square" rtlCol="0">
            <a:spAutoFit/>
          </a:bodyPr>
          <a:lstStyle/>
          <a:p>
            <a:r>
              <a:rPr lang="zh-CN" altLang="en-US" sz="700" dirty="0" smtClean="0">
                <a:solidFill>
                  <a:schemeClr val="bg2">
                    <a:lumMod val="50000"/>
                  </a:schemeClr>
                </a:solidFill>
              </a:rPr>
              <a:t>实验室</a:t>
            </a:r>
            <a:endParaRPr lang="zh-CN" altLang="en-US" sz="700" dirty="0">
              <a:solidFill>
                <a:schemeClr val="bg2">
                  <a:lumMod val="50000"/>
                </a:schemeClr>
              </a:solidFill>
            </a:endParaRPr>
          </a:p>
        </p:txBody>
      </p:sp>
      <p:pic>
        <p:nvPicPr>
          <p:cNvPr id="24" name="图片 23"/>
          <p:cNvPicPr>
            <a:picLocks noChangeAspect="1"/>
          </p:cNvPicPr>
          <p:nvPr/>
        </p:nvPicPr>
        <p:blipFill rotWithShape="1">
          <a:blip r:embed="rId29"/>
          <a:srcRect t="13321" b="5725"/>
          <a:stretch/>
        </p:blipFill>
        <p:spPr>
          <a:xfrm>
            <a:off x="1477607" y="6928483"/>
            <a:ext cx="4176598" cy="1270960"/>
          </a:xfrm>
          <a:prstGeom prst="rect">
            <a:avLst/>
          </a:prstGeom>
        </p:spPr>
      </p:pic>
    </p:spTree>
    <p:extLst>
      <p:ext uri="{BB962C8B-B14F-4D97-AF65-F5344CB8AC3E}">
        <p14:creationId xmlns:p14="http://schemas.microsoft.com/office/powerpoint/2010/main" val="3974064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图片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5" y="959748"/>
            <a:ext cx="6858000" cy="2128277"/>
          </a:xfrm>
          <a:prstGeom prst="rect">
            <a:avLst/>
          </a:prstGeom>
        </p:spPr>
      </p:pic>
      <p:sp>
        <p:nvSpPr>
          <p:cNvPr id="18" name="矩形 17"/>
          <p:cNvSpPr/>
          <p:nvPr/>
        </p:nvSpPr>
        <p:spPr>
          <a:xfrm>
            <a:off x="72326" y="3393246"/>
            <a:ext cx="6701539" cy="224835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3091869"/>
            <a:ext cx="6858594" cy="301708"/>
          </a:xfrm>
          <a:prstGeom prst="rect">
            <a:avLst/>
          </a:prstGeom>
          <a:solidFill>
            <a:srgbClr val="E7E6E6"/>
          </a:solidFill>
        </p:spPr>
      </p:pic>
      <p:sp>
        <p:nvSpPr>
          <p:cNvPr id="3" name="矩形 2"/>
          <p:cNvSpPr/>
          <p:nvPr/>
        </p:nvSpPr>
        <p:spPr>
          <a:xfrm>
            <a:off x="0" y="648429"/>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670472"/>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solidFill>
                  <a:srgbClr val="C00000"/>
                </a:solidFill>
                <a:latin typeface="+mn-ea"/>
              </a:rPr>
              <a:t>课程特色    </a:t>
            </a:r>
            <a:r>
              <a:rPr lang="zh-CN" altLang="en-US" sz="1200" b="1" dirty="0">
                <a:latin typeface="+mn-ea"/>
              </a:rPr>
              <a:t>教学模式    豪华师资    就业优势    网上报名    关于我们</a:t>
            </a:r>
          </a:p>
        </p:txBody>
      </p:sp>
      <p:cxnSp>
        <p:nvCxnSpPr>
          <p:cNvPr id="8" name="直接连接符 7"/>
          <p:cNvCxnSpPr/>
          <p:nvPr/>
        </p:nvCxnSpPr>
        <p:spPr>
          <a:xfrm>
            <a:off x="1933502" y="252404"/>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9599"/>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70" y="157375"/>
            <a:ext cx="1430930" cy="388396"/>
          </a:xfrm>
          <a:prstGeom prst="rect">
            <a:avLst/>
          </a:prstGeom>
        </p:spPr>
      </p:pic>
      <p:sp>
        <p:nvSpPr>
          <p:cNvPr id="14" name="文本框 13"/>
          <p:cNvSpPr txBox="1"/>
          <p:nvPr/>
        </p:nvSpPr>
        <p:spPr>
          <a:xfrm>
            <a:off x="1435812" y="2279264"/>
            <a:ext cx="1050990" cy="215444"/>
          </a:xfrm>
          <a:prstGeom prst="rect">
            <a:avLst/>
          </a:prstGeom>
          <a:noFill/>
        </p:spPr>
        <p:txBody>
          <a:bodyPr wrap="square" rtlCol="0">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课程</a:t>
            </a:r>
            <a:r>
              <a:rPr lang="en-US" altLang="zh-CN" sz="800" b="1" dirty="0">
                <a:solidFill>
                  <a:srgbClr val="D0FC3E"/>
                </a:solidFill>
                <a:latin typeface="微软雅黑" panose="020B0503020204020204" pitchFamily="34" charset="-122"/>
                <a:ea typeface="微软雅黑" panose="020B0503020204020204" pitchFamily="34" charset="-122"/>
              </a:rPr>
              <a:t>&amp;</a:t>
            </a:r>
            <a:r>
              <a:rPr lang="zh-CN" altLang="en-US" sz="800" b="1" dirty="0">
                <a:solidFill>
                  <a:srgbClr val="D0FC3E"/>
                </a:solidFill>
                <a:latin typeface="微软雅黑" panose="020B0503020204020204" pitchFamily="34" charset="-122"/>
                <a:ea typeface="微软雅黑" panose="020B0503020204020204" pitchFamily="34" charset="-122"/>
              </a:rPr>
              <a:t>业界壹体</a:t>
            </a:r>
            <a:r>
              <a:rPr lang="zh-CN" altLang="en-US" sz="800" b="1" dirty="0">
                <a:solidFill>
                  <a:srgbClr val="D0FC3E"/>
                </a:solidFill>
                <a:latin typeface="微软雅黑" panose="020B0503020204020204" pitchFamily="34" charset="-122"/>
                <a:ea typeface="微软雅黑" panose="020B0503020204020204" pitchFamily="34" charset="-122"/>
              </a:rPr>
              <a:t>化</a:t>
            </a:r>
            <a:endParaRPr lang="zh-CN" altLang="en-US" sz="800" b="1" dirty="0">
              <a:solidFill>
                <a:srgbClr val="D0FC3E"/>
              </a:solidFill>
              <a:latin typeface="微软雅黑" panose="020B0503020204020204" pitchFamily="34" charset="-122"/>
              <a:ea typeface="微软雅黑" panose="020B0503020204020204" pitchFamily="34" charset="-122"/>
            </a:endParaRPr>
          </a:p>
        </p:txBody>
      </p:sp>
      <p:sp>
        <p:nvSpPr>
          <p:cNvPr id="46" name="矩形 45"/>
          <p:cNvSpPr/>
          <p:nvPr/>
        </p:nvSpPr>
        <p:spPr>
          <a:xfrm>
            <a:off x="0" y="15665415"/>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3112676"/>
            <a:ext cx="3358612" cy="261610"/>
          </a:xfrm>
          <a:prstGeom prst="rect">
            <a:avLst/>
          </a:prstGeom>
        </p:spPr>
        <p:txBody>
          <a:bodyPr wrap="none">
            <a:spAutoFit/>
          </a:bodyPr>
          <a:lstStyle/>
          <a:p>
            <a:r>
              <a:rPr lang="zh-CN" altLang="en-US" sz="1100" b="1" dirty="0">
                <a:solidFill>
                  <a:srgbClr val="C00000"/>
                </a:solidFill>
                <a:latin typeface="+mn-ea"/>
              </a:rPr>
              <a:t>“互联网</a:t>
            </a:r>
            <a:r>
              <a:rPr lang="en-US" altLang="zh-CN" sz="1100" b="1" dirty="0">
                <a:solidFill>
                  <a:srgbClr val="C00000"/>
                </a:solidFill>
                <a:latin typeface="+mn-ea"/>
              </a:rPr>
              <a:t>+</a:t>
            </a:r>
            <a:r>
              <a:rPr lang="zh-CN" altLang="en-US" sz="1100" b="1" dirty="0">
                <a:solidFill>
                  <a:srgbClr val="C00000"/>
                </a:solidFill>
                <a:latin typeface="+mn-ea"/>
              </a:rPr>
              <a:t>移动应用”创新班的课程是如何诞生的？</a:t>
            </a:r>
          </a:p>
        </p:txBody>
      </p:sp>
      <p:pic>
        <p:nvPicPr>
          <p:cNvPr id="47" name="图片 4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5643758"/>
            <a:ext cx="6858594" cy="301708"/>
          </a:xfrm>
          <a:prstGeom prst="rect">
            <a:avLst/>
          </a:prstGeom>
        </p:spPr>
      </p:pic>
      <p:sp>
        <p:nvSpPr>
          <p:cNvPr id="48" name="矩形 47"/>
          <p:cNvSpPr/>
          <p:nvPr/>
        </p:nvSpPr>
        <p:spPr>
          <a:xfrm>
            <a:off x="2661279" y="5656177"/>
            <a:ext cx="1736373" cy="261610"/>
          </a:xfrm>
          <a:prstGeom prst="rect">
            <a:avLst/>
          </a:prstGeom>
        </p:spPr>
        <p:txBody>
          <a:bodyPr wrap="none">
            <a:spAutoFit/>
          </a:bodyPr>
          <a:lstStyle/>
          <a:p>
            <a:r>
              <a:rPr lang="zh-CN" altLang="en-US" sz="1100" b="1" dirty="0">
                <a:solidFill>
                  <a:srgbClr val="C00000"/>
                </a:solidFill>
                <a:latin typeface="+mn-ea"/>
              </a:rPr>
              <a:t>课程与业界的“零”距离</a:t>
            </a:r>
          </a:p>
        </p:txBody>
      </p:sp>
      <p:sp>
        <p:nvSpPr>
          <p:cNvPr id="7" name="矩形 6"/>
          <p:cNvSpPr/>
          <p:nvPr/>
        </p:nvSpPr>
        <p:spPr>
          <a:xfrm>
            <a:off x="1553419" y="3393246"/>
            <a:ext cx="3748573" cy="415498"/>
          </a:xfrm>
          <a:prstGeom prst="rect">
            <a:avLst/>
          </a:prstGeom>
        </p:spPr>
        <p:txBody>
          <a:bodyPr wrap="square">
            <a:spAutoFit/>
          </a:bodyPr>
          <a:lstStyle/>
          <a:p>
            <a:pPr>
              <a:defRPr/>
            </a:pPr>
            <a:r>
              <a:rPr lang="en-US" altLang="zh-CN" sz="900" b="1" kern="0" dirty="0">
                <a:latin typeface="黑体" panose="02010609060101010101" pitchFamily="49" charset="-122"/>
                <a:ea typeface="黑体" panose="02010609060101010101" pitchFamily="49" charset="-122"/>
              </a:rPr>
              <a:t> </a:t>
            </a:r>
            <a:r>
              <a:rPr lang="zh-CN" altLang="en-US" sz="600" kern="0" dirty="0">
                <a:latin typeface="黑体" panose="02010609060101010101" pitchFamily="49" charset="-122"/>
                <a:ea typeface="黑体" panose="02010609060101010101" pitchFamily="49" charset="-122"/>
              </a:rPr>
              <a:t>在“互联网</a:t>
            </a:r>
            <a:r>
              <a:rPr lang="en-US" altLang="zh-CN" sz="600" kern="0" dirty="0">
                <a:latin typeface="黑体" panose="02010609060101010101" pitchFamily="49" charset="-122"/>
                <a:ea typeface="黑体" panose="02010609060101010101" pitchFamily="49" charset="-122"/>
              </a:rPr>
              <a:t>+”</a:t>
            </a:r>
            <a:r>
              <a:rPr lang="zh-CN" altLang="en-US" sz="600" kern="0" dirty="0">
                <a:latin typeface="黑体" panose="02010609060101010101" pitchFamily="49" charset="-122"/>
                <a:ea typeface="黑体" panose="02010609060101010101" pitchFamily="49" charset="-122"/>
              </a:rPr>
              <a:t>已成为国家战略，移动应用技术代表当前计算机技术领域最新、最热的发展方向的大背景下，湖南农业大学信息科学技术学院针对现有工科学生培养模式的不足，按照国际工程人才培养的要求，与</a:t>
            </a:r>
            <a:r>
              <a:rPr lang="en-US" altLang="zh-CN" sz="600" kern="0" dirty="0">
                <a:latin typeface="黑体" panose="02010609060101010101" pitchFamily="49" charset="-122"/>
                <a:ea typeface="黑体" panose="02010609060101010101" pitchFamily="49" charset="-122"/>
              </a:rPr>
              <a:t>IT</a:t>
            </a:r>
            <a:r>
              <a:rPr lang="zh-CN" altLang="en-US" sz="600" kern="0" dirty="0">
                <a:latin typeface="黑体" panose="02010609060101010101" pitchFamily="49" charset="-122"/>
                <a:ea typeface="黑体" panose="02010609060101010101" pitchFamily="49" charset="-122"/>
              </a:rPr>
              <a:t>企业合作，充分整合学校与企业的优势资源，创新人才培养模式，共建“互联网</a:t>
            </a:r>
            <a:r>
              <a:rPr lang="en-US" altLang="zh-CN" sz="600" kern="0" dirty="0">
                <a:latin typeface="黑体" panose="02010609060101010101" pitchFamily="49" charset="-122"/>
                <a:ea typeface="黑体" panose="02010609060101010101" pitchFamily="49" charset="-122"/>
              </a:rPr>
              <a:t>+</a:t>
            </a:r>
            <a:r>
              <a:rPr lang="zh-CN" altLang="en-US" sz="600" kern="0" dirty="0">
                <a:latin typeface="黑体" panose="02010609060101010101" pitchFamily="49" charset="-122"/>
                <a:ea typeface="黑体" panose="02010609060101010101" pitchFamily="49" charset="-122"/>
              </a:rPr>
              <a:t>移动应用”创新班。</a:t>
            </a:r>
            <a:endParaRPr lang="zh-CN" altLang="en-US" sz="900" kern="0" dirty="0">
              <a:latin typeface="黑体" panose="02010609060101010101" pitchFamily="49" charset="-122"/>
              <a:ea typeface="黑体" panose="02010609060101010101" pitchFamily="49" charset="-122"/>
            </a:endParaRPr>
          </a:p>
        </p:txBody>
      </p:sp>
      <p:sp>
        <p:nvSpPr>
          <p:cNvPr id="49" name="矩形 48"/>
          <p:cNvSpPr/>
          <p:nvPr/>
        </p:nvSpPr>
        <p:spPr>
          <a:xfrm>
            <a:off x="72326" y="5945468"/>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7812276"/>
            <a:ext cx="6858594" cy="301708"/>
          </a:xfrm>
          <a:prstGeom prst="rect">
            <a:avLst/>
          </a:prstGeom>
        </p:spPr>
      </p:pic>
      <p:sp>
        <p:nvSpPr>
          <p:cNvPr id="51" name="矩形 50"/>
          <p:cNvSpPr/>
          <p:nvPr/>
        </p:nvSpPr>
        <p:spPr>
          <a:xfrm>
            <a:off x="2343882" y="7832325"/>
            <a:ext cx="2371162" cy="261610"/>
          </a:xfrm>
          <a:prstGeom prst="rect">
            <a:avLst/>
          </a:prstGeom>
        </p:spPr>
        <p:txBody>
          <a:bodyPr wrap="none">
            <a:spAutoFit/>
          </a:bodyPr>
          <a:lstStyle/>
          <a:p>
            <a:r>
              <a:rPr lang="en-US" altLang="zh-CN" sz="1100" b="1" dirty="0">
                <a:solidFill>
                  <a:srgbClr val="C00000"/>
                </a:solidFill>
                <a:latin typeface="+mn-ea"/>
              </a:rPr>
              <a:t>OCA</a:t>
            </a:r>
            <a:r>
              <a:rPr lang="zh-CN" altLang="en-US" sz="1100" b="1" dirty="0">
                <a:solidFill>
                  <a:srgbClr val="C00000"/>
                </a:solidFill>
                <a:latin typeface="+mn-ea"/>
              </a:rPr>
              <a:t>、</a:t>
            </a:r>
            <a:r>
              <a:rPr lang="en-US" altLang="zh-CN" sz="1100" b="1" dirty="0">
                <a:solidFill>
                  <a:srgbClr val="C00000"/>
                </a:solidFill>
                <a:latin typeface="+mn-ea"/>
              </a:rPr>
              <a:t>OCP</a:t>
            </a:r>
            <a:r>
              <a:rPr lang="zh-CN" altLang="en-US" sz="1100" b="1" dirty="0">
                <a:solidFill>
                  <a:srgbClr val="C00000"/>
                </a:solidFill>
                <a:latin typeface="+mn-ea"/>
              </a:rPr>
              <a:t>、</a:t>
            </a:r>
            <a:r>
              <a:rPr lang="en-US" altLang="zh-CN" sz="1100" b="1" dirty="0">
                <a:solidFill>
                  <a:srgbClr val="C00000"/>
                </a:solidFill>
                <a:latin typeface="+mn-ea"/>
              </a:rPr>
              <a:t>OCM</a:t>
            </a:r>
            <a:r>
              <a:rPr lang="zh-CN" altLang="en-US" sz="1100" b="1" dirty="0">
                <a:solidFill>
                  <a:srgbClr val="C00000"/>
                </a:solidFill>
                <a:latin typeface="+mn-ea"/>
              </a:rPr>
              <a:t>阶梯式认证考试课程</a:t>
            </a:r>
          </a:p>
        </p:txBody>
      </p:sp>
      <p:sp>
        <p:nvSpPr>
          <p:cNvPr id="29" name="矩形 28"/>
          <p:cNvSpPr/>
          <p:nvPr/>
        </p:nvSpPr>
        <p:spPr>
          <a:xfrm>
            <a:off x="1868811" y="6009326"/>
            <a:ext cx="3316584" cy="369332"/>
          </a:xfrm>
          <a:prstGeom prst="rect">
            <a:avLst/>
          </a:prstGeom>
        </p:spPr>
        <p:txBody>
          <a:bodyPr wrap="square">
            <a:spAutoFit/>
          </a:bodyPr>
          <a:lstStyle/>
          <a:p>
            <a:pPr>
              <a:defRPr/>
            </a:pPr>
            <a:r>
              <a:rPr lang="zh-CN" altLang="en-US" sz="600" kern="0" dirty="0">
                <a:solidFill>
                  <a:schemeClr val="bg1"/>
                </a:solidFill>
                <a:latin typeface="+mn-ea"/>
              </a:rPr>
              <a:t>信息科学技术学院各领域学者经常访问国内知名教育机构和高端移动互联网制作公司，充分调研业界</a:t>
            </a:r>
            <a:r>
              <a:rPr lang="en-US" altLang="zh-CN" sz="600" kern="0" dirty="0">
                <a:solidFill>
                  <a:schemeClr val="bg1"/>
                </a:solidFill>
                <a:latin typeface="+mn-ea"/>
              </a:rPr>
              <a:t>5</a:t>
            </a:r>
            <a:r>
              <a:rPr lang="zh-CN" altLang="en-US" sz="600" kern="0" dirty="0">
                <a:solidFill>
                  <a:schemeClr val="bg1"/>
                </a:solidFill>
                <a:latin typeface="+mn-ea"/>
              </a:rPr>
              <a:t>年内技术发展的主方向，在院长朱幸辉的带领下开放式引进先进的教育系统，系统化展开</a:t>
            </a:r>
            <a:r>
              <a:rPr lang="en-US" altLang="zh-CN" sz="600" kern="0" dirty="0">
                <a:solidFill>
                  <a:schemeClr val="bg1"/>
                </a:solidFill>
                <a:latin typeface="+mn-ea"/>
              </a:rPr>
              <a:t>Android</a:t>
            </a:r>
            <a:r>
              <a:rPr lang="zh-CN" altLang="en-US" sz="600" kern="0" dirty="0">
                <a:solidFill>
                  <a:schemeClr val="bg1"/>
                </a:solidFill>
                <a:latin typeface="+mn-ea"/>
              </a:rPr>
              <a:t>、</a:t>
            </a:r>
            <a:r>
              <a:rPr lang="en-US" altLang="zh-CN" sz="600" kern="0" dirty="0">
                <a:solidFill>
                  <a:schemeClr val="bg1"/>
                </a:solidFill>
                <a:latin typeface="+mn-ea"/>
              </a:rPr>
              <a:t>iOS</a:t>
            </a:r>
            <a:r>
              <a:rPr lang="zh-CN" altLang="en-US" sz="600" kern="0" dirty="0">
                <a:solidFill>
                  <a:schemeClr val="bg1"/>
                </a:solidFill>
                <a:latin typeface="+mn-ea"/>
              </a:rPr>
              <a:t>等移动互联网应用技术教学，有力地迈开了高校与企业深度合作的新步伐。</a:t>
            </a:r>
            <a:endParaRPr lang="en-US" altLang="zh-CN" sz="600" kern="0" dirty="0">
              <a:solidFill>
                <a:schemeClr val="bg1"/>
              </a:solidFill>
              <a:latin typeface="+mn-ea"/>
            </a:endParaRPr>
          </a:p>
        </p:txBody>
      </p:sp>
      <p:sp>
        <p:nvSpPr>
          <p:cNvPr id="31" name="矩形 30"/>
          <p:cNvSpPr/>
          <p:nvPr/>
        </p:nvSpPr>
        <p:spPr>
          <a:xfrm>
            <a:off x="905007" y="6198757"/>
            <a:ext cx="1120000" cy="1384995"/>
          </a:xfrm>
          <a:prstGeom prst="rect">
            <a:avLst/>
          </a:prstGeom>
        </p:spPr>
        <p:txBody>
          <a:bodyPr wrap="square">
            <a:spAutoFit/>
          </a:bodyPr>
          <a:lstStyle/>
          <a:p>
            <a:pPr lvl="0">
              <a:defRPr/>
            </a:pPr>
            <a:r>
              <a:rPr lang="zh-CN" altLang="en-US" sz="1200" kern="0" dirty="0">
                <a:solidFill>
                  <a:prstClr val="white"/>
                </a:solidFill>
                <a:latin typeface="楷体" panose="02010609060101010101" pitchFamily="49" charset="-122"/>
                <a:ea typeface="楷体" panose="02010609060101010101" pitchFamily="49" charset="-122"/>
              </a:rPr>
              <a:t>两列布局排版</a:t>
            </a:r>
            <a:r>
              <a:rPr lang="en-US" altLang="zh-CN" sz="1200" kern="0" dirty="0">
                <a:solidFill>
                  <a:prstClr val="white"/>
                </a:solidFill>
                <a:latin typeface="楷体" panose="02010609060101010101" pitchFamily="49" charset="-122"/>
                <a:ea typeface="楷体" panose="02010609060101010101" pitchFamily="49" charset="-122"/>
              </a:rPr>
              <a:t>	</a:t>
            </a:r>
          </a:p>
          <a:p>
            <a:pPr lvl="0">
              <a:defRPr/>
            </a:pPr>
            <a:r>
              <a:rPr lang="zh-CN" altLang="en-US" sz="1200" b="1" kern="0" dirty="0" smtClean="0">
                <a:solidFill>
                  <a:prstClr val="white"/>
                </a:solidFill>
                <a:latin typeface="微软雅黑" panose="020B0503020204020204" pitchFamily="34" charset="-122"/>
                <a:ea typeface="微软雅黑" panose="020B0503020204020204" pitchFamily="34" charset="-122"/>
              </a:rPr>
              <a:t>以下</a:t>
            </a:r>
            <a:r>
              <a:rPr lang="zh-CN" altLang="en-US" sz="1200" b="1" kern="0" dirty="0">
                <a:solidFill>
                  <a:prstClr val="white"/>
                </a:solidFill>
                <a:latin typeface="微软雅黑" panose="020B0503020204020204" pitchFamily="34" charset="-122"/>
                <a:ea typeface="微软雅黑" panose="020B0503020204020204" pitchFamily="34" charset="-122"/>
              </a:rPr>
              <a:t>各行分两列：图片（企业参观、签约合作、顶岗实习）</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a:xfrm>
            <a:off x="1060385" y="8211892"/>
            <a:ext cx="4900049" cy="200055"/>
          </a:xfrm>
          <a:prstGeom prst="rect">
            <a:avLst/>
          </a:prstGeom>
        </p:spPr>
        <p:txBody>
          <a:bodyPr wrap="square">
            <a:spAutoFit/>
          </a:bodyPr>
          <a:lstStyle/>
          <a:p>
            <a:pPr lvl="0"/>
            <a:r>
              <a:rPr lang="zh-CN" altLang="en-US" sz="700" dirty="0">
                <a:solidFill>
                  <a:prstClr val="black"/>
                </a:solidFill>
                <a:latin typeface="+mj-ea"/>
                <a:ea typeface="+mj-ea"/>
              </a:rPr>
              <a:t>针对国际上软件行业移动应用技术领域最权威、认可度最高的</a:t>
            </a:r>
            <a:r>
              <a:rPr lang="en-US" altLang="zh-CN" sz="700" dirty="0">
                <a:solidFill>
                  <a:prstClr val="black"/>
                </a:solidFill>
                <a:latin typeface="+mj-ea"/>
                <a:ea typeface="+mj-ea"/>
              </a:rPr>
              <a:t>Oracle</a:t>
            </a:r>
            <a:r>
              <a:rPr lang="zh-CN" altLang="en-US" sz="700" dirty="0">
                <a:solidFill>
                  <a:prstClr val="black"/>
                </a:solidFill>
                <a:latin typeface="+mj-ea"/>
                <a:ea typeface="+mj-ea"/>
              </a:rPr>
              <a:t>公司</a:t>
            </a:r>
            <a:r>
              <a:rPr lang="en-US" altLang="zh-CN" sz="700" dirty="0">
                <a:solidFill>
                  <a:prstClr val="black"/>
                </a:solidFill>
                <a:latin typeface="+mj-ea"/>
                <a:ea typeface="+mj-ea"/>
              </a:rPr>
              <a:t>OCA</a:t>
            </a:r>
            <a:r>
              <a:rPr lang="zh-CN" altLang="en-US" sz="700" dirty="0">
                <a:solidFill>
                  <a:prstClr val="black"/>
                </a:solidFill>
                <a:latin typeface="+mj-ea"/>
                <a:ea typeface="+mj-ea"/>
              </a:rPr>
              <a:t>、</a:t>
            </a:r>
            <a:r>
              <a:rPr lang="en-US" altLang="zh-CN" sz="700" dirty="0">
                <a:solidFill>
                  <a:prstClr val="black"/>
                </a:solidFill>
                <a:latin typeface="+mj-ea"/>
                <a:ea typeface="+mj-ea"/>
              </a:rPr>
              <a:t>OCP</a:t>
            </a:r>
            <a:r>
              <a:rPr lang="zh-CN" altLang="en-US" sz="700" dirty="0">
                <a:solidFill>
                  <a:prstClr val="black"/>
                </a:solidFill>
                <a:latin typeface="+mj-ea"/>
                <a:ea typeface="+mj-ea"/>
              </a:rPr>
              <a:t>和</a:t>
            </a:r>
            <a:r>
              <a:rPr lang="en-US" altLang="zh-CN" sz="700" dirty="0">
                <a:solidFill>
                  <a:prstClr val="black"/>
                </a:solidFill>
                <a:latin typeface="+mj-ea"/>
                <a:ea typeface="+mj-ea"/>
              </a:rPr>
              <a:t>OCM</a:t>
            </a:r>
            <a:r>
              <a:rPr lang="zh-CN" altLang="en-US" sz="700" dirty="0">
                <a:solidFill>
                  <a:prstClr val="black"/>
                </a:solidFill>
                <a:latin typeface="+mj-ea"/>
                <a:ea typeface="+mj-ea"/>
              </a:rPr>
              <a:t>证书，专门开设对应的培训课程。</a:t>
            </a:r>
            <a:endParaRPr lang="en-US" altLang="zh-CN" sz="700" dirty="0">
              <a:solidFill>
                <a:prstClr val="black"/>
              </a:solidFill>
              <a:latin typeface="+mj-ea"/>
              <a:ea typeface="+mj-ea"/>
            </a:endParaRPr>
          </a:p>
        </p:txBody>
      </p:sp>
      <p:pic>
        <p:nvPicPr>
          <p:cNvPr id="52" name="图片 51"/>
          <p:cNvPicPr>
            <a:picLocks noChangeAspect="1"/>
          </p:cNvPicPr>
          <p:nvPr/>
        </p:nvPicPr>
        <p:blipFill>
          <a:blip r:embed="rId6"/>
          <a:stretch>
            <a:fillRect/>
          </a:stretch>
        </p:blipFill>
        <p:spPr>
          <a:xfrm>
            <a:off x="653939" y="8434576"/>
            <a:ext cx="5614903" cy="1347333"/>
          </a:xfrm>
          <a:prstGeom prst="rect">
            <a:avLst/>
          </a:prstGeom>
        </p:spPr>
      </p:pic>
      <p:sp>
        <p:nvSpPr>
          <p:cNvPr id="53" name="矩形 52"/>
          <p:cNvSpPr/>
          <p:nvPr/>
        </p:nvSpPr>
        <p:spPr>
          <a:xfrm>
            <a:off x="1900346" y="9781517"/>
            <a:ext cx="3429000" cy="261610"/>
          </a:xfrm>
          <a:prstGeom prst="rect">
            <a:avLst/>
          </a:prstGeom>
        </p:spPr>
        <p:txBody>
          <a:bodyPr>
            <a:spAutoFit/>
          </a:bodyPr>
          <a:lstStyle/>
          <a:p>
            <a:pPr lvl="0"/>
            <a:r>
              <a:rPr lang="zh-CN" altLang="en-US" sz="1050" dirty="0">
                <a:solidFill>
                  <a:prstClr val="black"/>
                </a:solidFill>
                <a:latin typeface="楷体" panose="02010609060101010101" pitchFamily="49" charset="-122"/>
                <a:ea typeface="楷体" panose="02010609060101010101" pitchFamily="49" charset="-122"/>
              </a:rPr>
              <a:t>图：阶梯式认证与展开课程的关系图、课程体系图</a:t>
            </a:r>
          </a:p>
        </p:txBody>
      </p:sp>
      <p:pic>
        <p:nvPicPr>
          <p:cNvPr id="54" name="图片 5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0294506"/>
            <a:ext cx="6858594" cy="301708"/>
          </a:xfrm>
          <a:prstGeom prst="rect">
            <a:avLst/>
          </a:prstGeom>
        </p:spPr>
      </p:pic>
      <p:sp>
        <p:nvSpPr>
          <p:cNvPr id="55" name="矩形 54"/>
          <p:cNvSpPr/>
          <p:nvPr/>
        </p:nvSpPr>
        <p:spPr>
          <a:xfrm>
            <a:off x="2642222" y="10309820"/>
            <a:ext cx="1736373" cy="261610"/>
          </a:xfrm>
          <a:prstGeom prst="rect">
            <a:avLst/>
          </a:prstGeom>
        </p:spPr>
        <p:txBody>
          <a:bodyPr wrap="none">
            <a:spAutoFit/>
          </a:bodyPr>
          <a:lstStyle/>
          <a:p>
            <a:r>
              <a:rPr lang="zh-CN" altLang="en-US" sz="1100" b="1" dirty="0">
                <a:solidFill>
                  <a:srgbClr val="C00000"/>
                </a:solidFill>
                <a:latin typeface="+mn-ea"/>
              </a:rPr>
              <a:t>软件工程师综合素质培训</a:t>
            </a:r>
          </a:p>
        </p:txBody>
      </p:sp>
      <p:sp>
        <p:nvSpPr>
          <p:cNvPr id="56" name="矩形 55"/>
          <p:cNvSpPr/>
          <p:nvPr/>
        </p:nvSpPr>
        <p:spPr>
          <a:xfrm>
            <a:off x="1713206" y="10657235"/>
            <a:ext cx="3429000" cy="200055"/>
          </a:xfrm>
          <a:prstGeom prst="rect">
            <a:avLst/>
          </a:prstGeom>
        </p:spPr>
        <p:txBody>
          <a:bodyPr>
            <a:spAutoFit/>
          </a:bodyPr>
          <a:lstStyle/>
          <a:p>
            <a:pPr lvl="0"/>
            <a:r>
              <a:rPr lang="zh-CN" altLang="en-US" sz="700" dirty="0">
                <a:solidFill>
                  <a:prstClr val="black"/>
                </a:solidFill>
                <a:latin typeface="+mn-ea"/>
              </a:rPr>
              <a:t>开设了一系列关于就业技能、公司文化、社交礼仪以及软件项目管理系列课程。</a:t>
            </a:r>
            <a:endParaRPr lang="en-US" altLang="zh-CN" sz="700" dirty="0">
              <a:solidFill>
                <a:prstClr val="black"/>
              </a:solidFill>
              <a:latin typeface="+mn-ea"/>
            </a:endParaRPr>
          </a:p>
        </p:txBody>
      </p:sp>
      <p:sp>
        <p:nvSpPr>
          <p:cNvPr id="57" name="矩形 56"/>
          <p:cNvSpPr/>
          <p:nvPr/>
        </p:nvSpPr>
        <p:spPr>
          <a:xfrm>
            <a:off x="1078435" y="11021678"/>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两列结构图：团队合作、商务礼仪、软件管理工具截图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pic>
        <p:nvPicPr>
          <p:cNvPr id="58" name="图片 5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2164017"/>
            <a:ext cx="6858594" cy="301708"/>
          </a:xfrm>
          <a:prstGeom prst="rect">
            <a:avLst/>
          </a:prstGeom>
        </p:spPr>
      </p:pic>
      <p:sp>
        <p:nvSpPr>
          <p:cNvPr id="59" name="矩形 58"/>
          <p:cNvSpPr/>
          <p:nvPr/>
        </p:nvSpPr>
        <p:spPr>
          <a:xfrm>
            <a:off x="2379148" y="12184066"/>
            <a:ext cx="2300630" cy="261610"/>
          </a:xfrm>
          <a:prstGeom prst="rect">
            <a:avLst/>
          </a:prstGeom>
        </p:spPr>
        <p:txBody>
          <a:bodyPr wrap="none">
            <a:spAutoFit/>
          </a:bodyPr>
          <a:lstStyle/>
          <a:p>
            <a:r>
              <a:rPr lang="zh-CN" altLang="en-US" sz="1100" b="1" dirty="0">
                <a:solidFill>
                  <a:srgbClr val="C00000"/>
                </a:solidFill>
                <a:latin typeface="+mn-ea"/>
              </a:rPr>
              <a:t>创新班课程与传统课程结构图对比</a:t>
            </a:r>
          </a:p>
        </p:txBody>
      </p:sp>
      <p:pic>
        <p:nvPicPr>
          <p:cNvPr id="60" name="图片 59"/>
          <p:cNvPicPr>
            <a:picLocks noChangeAspect="1"/>
          </p:cNvPicPr>
          <p:nvPr/>
        </p:nvPicPr>
        <p:blipFill rotWithShape="1">
          <a:blip r:embed="rId7"/>
          <a:srcRect t="580" b="-1"/>
          <a:stretch/>
        </p:blipFill>
        <p:spPr>
          <a:xfrm>
            <a:off x="2056480" y="12535718"/>
            <a:ext cx="3684235" cy="2894990"/>
          </a:xfrm>
          <a:prstGeom prst="rect">
            <a:avLst/>
          </a:prstGeom>
        </p:spPr>
      </p:pic>
      <p:pic>
        <p:nvPicPr>
          <p:cNvPr id="91" name="图片 90"/>
          <p:cNvPicPr>
            <a:picLocks noChangeAspect="1"/>
          </p:cNvPicPr>
          <p:nvPr/>
        </p:nvPicPr>
        <p:blipFill>
          <a:blip r:embed="rId8"/>
          <a:stretch>
            <a:fillRect/>
          </a:stretch>
        </p:blipFill>
        <p:spPr>
          <a:xfrm>
            <a:off x="4327485" y="179002"/>
            <a:ext cx="357396" cy="290384"/>
          </a:xfrm>
          <a:prstGeom prst="rect">
            <a:avLst/>
          </a:prstGeom>
        </p:spPr>
      </p:pic>
      <p:sp>
        <p:nvSpPr>
          <p:cNvPr id="92" name="矩形 91"/>
          <p:cNvSpPr/>
          <p:nvPr/>
        </p:nvSpPr>
        <p:spPr>
          <a:xfrm>
            <a:off x="4282029" y="422593"/>
            <a:ext cx="492443" cy="184666"/>
          </a:xfrm>
          <a:prstGeom prst="rect">
            <a:avLst/>
          </a:prstGeom>
        </p:spPr>
        <p:txBody>
          <a:bodyPr wrap="none">
            <a:spAutoFit/>
          </a:bodyPr>
          <a:lstStyle/>
          <a:p>
            <a:r>
              <a:rPr lang="zh-CN" altLang="en-US" sz="600" dirty="0">
                <a:solidFill>
                  <a:srgbClr val="C00000"/>
                </a:solidFill>
              </a:rPr>
              <a:t>课程特色</a:t>
            </a:r>
          </a:p>
        </p:txBody>
      </p:sp>
      <p:cxnSp>
        <p:nvCxnSpPr>
          <p:cNvPr id="93" name="直接连接符 92"/>
          <p:cNvCxnSpPr/>
          <p:nvPr/>
        </p:nvCxnSpPr>
        <p:spPr>
          <a:xfrm>
            <a:off x="4746444" y="298577"/>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a:blip r:embed="rId9"/>
          <a:stretch>
            <a:fillRect/>
          </a:stretch>
        </p:blipFill>
        <p:spPr>
          <a:xfrm>
            <a:off x="4854647" y="192622"/>
            <a:ext cx="366231" cy="310365"/>
          </a:xfrm>
          <a:prstGeom prst="rect">
            <a:avLst/>
          </a:prstGeom>
        </p:spPr>
      </p:pic>
      <p:sp>
        <p:nvSpPr>
          <p:cNvPr id="95" name="矩形 94"/>
          <p:cNvSpPr/>
          <p:nvPr/>
        </p:nvSpPr>
        <p:spPr>
          <a:xfrm>
            <a:off x="4784528" y="422593"/>
            <a:ext cx="492443" cy="184666"/>
          </a:xfrm>
          <a:prstGeom prst="rect">
            <a:avLst/>
          </a:prstGeom>
        </p:spPr>
        <p:txBody>
          <a:bodyPr wrap="none">
            <a:spAutoFit/>
          </a:bodyPr>
          <a:lstStyle/>
          <a:p>
            <a:r>
              <a:rPr lang="zh-CN" altLang="en-US" sz="600" dirty="0"/>
              <a:t>教学模式</a:t>
            </a:r>
          </a:p>
        </p:txBody>
      </p:sp>
      <p:cxnSp>
        <p:nvCxnSpPr>
          <p:cNvPr id="96" name="直接连接符 95"/>
          <p:cNvCxnSpPr/>
          <p:nvPr/>
        </p:nvCxnSpPr>
        <p:spPr>
          <a:xfrm>
            <a:off x="5278349"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10"/>
          <a:stretch>
            <a:fillRect/>
          </a:stretch>
        </p:blipFill>
        <p:spPr>
          <a:xfrm>
            <a:off x="5385171" y="232081"/>
            <a:ext cx="292377" cy="240399"/>
          </a:xfrm>
          <a:prstGeom prst="rect">
            <a:avLst/>
          </a:prstGeom>
        </p:spPr>
      </p:pic>
      <p:sp>
        <p:nvSpPr>
          <p:cNvPr id="98" name="矩形 97"/>
          <p:cNvSpPr/>
          <p:nvPr/>
        </p:nvSpPr>
        <p:spPr>
          <a:xfrm>
            <a:off x="5276971" y="422593"/>
            <a:ext cx="492443" cy="184666"/>
          </a:xfrm>
          <a:prstGeom prst="rect">
            <a:avLst/>
          </a:prstGeom>
        </p:spPr>
        <p:txBody>
          <a:bodyPr wrap="none">
            <a:spAutoFit/>
          </a:bodyPr>
          <a:lstStyle/>
          <a:p>
            <a:r>
              <a:rPr lang="zh-CN" altLang="en-US" sz="600" dirty="0"/>
              <a:t>豪华师资</a:t>
            </a:r>
          </a:p>
        </p:txBody>
      </p:sp>
      <p:cxnSp>
        <p:nvCxnSpPr>
          <p:cNvPr id="99" name="直接连接符 98"/>
          <p:cNvCxnSpPr/>
          <p:nvPr/>
        </p:nvCxnSpPr>
        <p:spPr>
          <a:xfrm>
            <a:off x="5740715"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a:picLocks noChangeAspect="1"/>
          </p:cNvPicPr>
          <p:nvPr/>
        </p:nvPicPr>
        <p:blipFill>
          <a:blip r:embed="rId11"/>
          <a:stretch>
            <a:fillRect/>
          </a:stretch>
        </p:blipFill>
        <p:spPr>
          <a:xfrm>
            <a:off x="5832583" y="193693"/>
            <a:ext cx="342363" cy="228901"/>
          </a:xfrm>
          <a:prstGeom prst="rect">
            <a:avLst/>
          </a:prstGeom>
        </p:spPr>
      </p:pic>
      <p:sp>
        <p:nvSpPr>
          <p:cNvPr id="101" name="矩形 100"/>
          <p:cNvSpPr/>
          <p:nvPr/>
        </p:nvSpPr>
        <p:spPr>
          <a:xfrm>
            <a:off x="5757542" y="422593"/>
            <a:ext cx="492443" cy="184666"/>
          </a:xfrm>
          <a:prstGeom prst="rect">
            <a:avLst/>
          </a:prstGeom>
        </p:spPr>
        <p:txBody>
          <a:bodyPr wrap="none">
            <a:spAutoFit/>
          </a:bodyPr>
          <a:lstStyle/>
          <a:p>
            <a:r>
              <a:rPr lang="zh-CN" altLang="en-US" sz="600" dirty="0"/>
              <a:t>就业优势</a:t>
            </a:r>
          </a:p>
        </p:txBody>
      </p:sp>
      <p:sp>
        <p:nvSpPr>
          <p:cNvPr id="12" name="矩形 11"/>
          <p:cNvSpPr/>
          <p:nvPr/>
        </p:nvSpPr>
        <p:spPr>
          <a:xfrm>
            <a:off x="2539967" y="227926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a:t>
            </a:r>
            <a:r>
              <a:rPr lang="zh-CN" altLang="en-US" sz="800" b="1" dirty="0">
                <a:solidFill>
                  <a:schemeClr val="bg1"/>
                </a:solidFill>
                <a:latin typeface="微软雅黑" panose="020B0503020204020204" pitchFamily="34" charset="-122"/>
                <a:ea typeface="微软雅黑" panose="020B0503020204020204" pitchFamily="34" charset="-122"/>
              </a:rPr>
              <a:t>模式</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498487" y="227926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a:t>
            </a:r>
            <a:r>
              <a:rPr lang="zh-CN" altLang="en-US" sz="800" b="1" dirty="0">
                <a:solidFill>
                  <a:schemeClr val="bg1"/>
                </a:solidFill>
                <a:latin typeface="微软雅黑" panose="020B0503020204020204" pitchFamily="34" charset="-122"/>
                <a:ea typeface="微软雅黑" panose="020B0503020204020204" pitchFamily="34" charset="-122"/>
              </a:rPr>
              <a:t>师资</a:t>
            </a:r>
            <a:r>
              <a:rPr lang="zh-CN" altLang="en-US" sz="800" b="1" dirty="0">
                <a:solidFill>
                  <a:schemeClr val="bg1"/>
                </a:solidFill>
                <a:latin typeface="微软雅黑" panose="020B0503020204020204" pitchFamily="34" charset="-122"/>
                <a:ea typeface="微软雅黑" panose="020B0503020204020204" pitchFamily="34" charset="-122"/>
              </a:rPr>
              <a:t>组合</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54537" y="2285689"/>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
        <p:nvSpPr>
          <p:cNvPr id="73" name="文本框 72"/>
          <p:cNvSpPr txBox="1"/>
          <p:nvPr/>
        </p:nvSpPr>
        <p:spPr>
          <a:xfrm>
            <a:off x="-64622" y="8671202"/>
            <a:ext cx="855183" cy="1323439"/>
          </a:xfrm>
          <a:prstGeom prst="rect">
            <a:avLst/>
          </a:prstGeom>
          <a:noFill/>
        </p:spPr>
        <p:txBody>
          <a:bodyPr wrap="square" rtlCol="0">
            <a:spAutoFit/>
          </a:bodyPr>
          <a:lstStyle/>
          <a:p>
            <a:r>
              <a:rPr lang="en-US" altLang="zh-CN" sz="1600" b="1" dirty="0" smtClean="0">
                <a:solidFill>
                  <a:srgbClr val="AC0000"/>
                </a:solidFill>
              </a:rPr>
              <a:t>4</a:t>
            </a:r>
            <a:r>
              <a:rPr lang="zh-CN" altLang="en-US" sz="1600" b="1" dirty="0" smtClean="0">
                <a:solidFill>
                  <a:srgbClr val="AC0000"/>
                </a:solidFill>
              </a:rPr>
              <a:t>、需要</a:t>
            </a:r>
            <a:r>
              <a:rPr lang="zh-CN" altLang="en-US" sz="1600" b="1" dirty="0" smtClean="0">
                <a:solidFill>
                  <a:srgbClr val="AC0000"/>
                </a:solidFill>
              </a:rPr>
              <a:t>中信和学院提供课程计划</a:t>
            </a:r>
            <a:endParaRPr lang="zh-CN" altLang="en-US" sz="1600" b="1" dirty="0">
              <a:solidFill>
                <a:srgbClr val="AC0000"/>
              </a:solidFill>
            </a:endParaRPr>
          </a:p>
        </p:txBody>
      </p:sp>
      <p:sp>
        <p:nvSpPr>
          <p:cNvPr id="74" name="文本框 73"/>
          <p:cNvSpPr txBox="1"/>
          <p:nvPr/>
        </p:nvSpPr>
        <p:spPr>
          <a:xfrm>
            <a:off x="650843" y="13444604"/>
            <a:ext cx="855183" cy="1569660"/>
          </a:xfrm>
          <a:prstGeom prst="rect">
            <a:avLst/>
          </a:prstGeom>
          <a:noFill/>
        </p:spPr>
        <p:txBody>
          <a:bodyPr wrap="square" rtlCol="0">
            <a:spAutoFit/>
          </a:bodyPr>
          <a:lstStyle/>
          <a:p>
            <a:r>
              <a:rPr lang="en-US" altLang="zh-CN" sz="1600" b="1" dirty="0" smtClean="0">
                <a:solidFill>
                  <a:srgbClr val="AC0000"/>
                </a:solidFill>
              </a:rPr>
              <a:t>5</a:t>
            </a:r>
            <a:r>
              <a:rPr lang="zh-CN" altLang="en-US" sz="1600" b="1" dirty="0" smtClean="0">
                <a:solidFill>
                  <a:srgbClr val="AC0000"/>
                </a:solidFill>
              </a:rPr>
              <a:t>、需要</a:t>
            </a:r>
            <a:r>
              <a:rPr lang="zh-CN" altLang="en-US" sz="1600" b="1" dirty="0" smtClean="0">
                <a:solidFill>
                  <a:srgbClr val="AC0000"/>
                </a:solidFill>
              </a:rPr>
              <a:t>学院提供创新班大三大四课表</a:t>
            </a:r>
            <a:endParaRPr lang="zh-CN" altLang="en-US" sz="1600" b="1" dirty="0">
              <a:solidFill>
                <a:srgbClr val="AC0000"/>
              </a:solidFill>
            </a:endParaRPr>
          </a:p>
        </p:txBody>
      </p:sp>
      <p:pic>
        <p:nvPicPr>
          <p:cNvPr id="16" name="图片 15"/>
          <p:cNvPicPr>
            <a:picLocks noChangeAspect="1"/>
          </p:cNvPicPr>
          <p:nvPr/>
        </p:nvPicPr>
        <p:blipFill rotWithShape="1">
          <a:blip r:embed="rId12" cstate="print">
            <a:extLst>
              <a:ext uri="{28A0092B-C50C-407E-A947-70E740481C1C}">
                <a14:useLocalDpi xmlns:a14="http://schemas.microsoft.com/office/drawing/2010/main" val="0"/>
              </a:ext>
            </a:extLst>
          </a:blip>
          <a:srcRect l="25215" t="47493" r="24890" b="33179"/>
          <a:stretch/>
        </p:blipFill>
        <p:spPr>
          <a:xfrm>
            <a:off x="2683389" y="6407817"/>
            <a:ext cx="1654038" cy="1306551"/>
          </a:xfrm>
          <a:prstGeom prst="rect">
            <a:avLst/>
          </a:prstGeom>
        </p:spPr>
      </p:pic>
      <p:pic>
        <p:nvPicPr>
          <p:cNvPr id="17" name="图片 16"/>
          <p:cNvPicPr>
            <a:picLocks noChangeAspect="1"/>
          </p:cNvPicPr>
          <p:nvPr/>
        </p:nvPicPr>
        <p:blipFill rotWithShape="1">
          <a:blip r:embed="rId13" cstate="print">
            <a:extLst>
              <a:ext uri="{28A0092B-C50C-407E-A947-70E740481C1C}">
                <a14:useLocalDpi xmlns:a14="http://schemas.microsoft.com/office/drawing/2010/main" val="0"/>
              </a:ext>
            </a:extLst>
          </a:blip>
          <a:srcRect l="34614" t="26571" r="36539" b="60184"/>
          <a:stretch/>
        </p:blipFill>
        <p:spPr>
          <a:xfrm>
            <a:off x="2494477" y="3789272"/>
            <a:ext cx="1978326" cy="1852325"/>
          </a:xfrm>
          <a:prstGeom prst="rect">
            <a:avLst/>
          </a:prstGeom>
        </p:spPr>
      </p:pic>
    </p:spTree>
    <p:extLst>
      <p:ext uri="{BB962C8B-B14F-4D97-AF65-F5344CB8AC3E}">
        <p14:creationId xmlns:p14="http://schemas.microsoft.com/office/powerpoint/2010/main" val="183206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1005" y="7911569"/>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98" y="3201492"/>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2900904"/>
            <a:ext cx="6858594" cy="301708"/>
          </a:xfrm>
          <a:prstGeom prst="rect">
            <a:avLst/>
          </a:prstGeom>
          <a:solidFill>
            <a:srgbClr val="E7E6E6"/>
          </a:solidFill>
        </p:spPr>
      </p:pic>
      <p:sp>
        <p:nvSpPr>
          <p:cNvPr id="3" name="矩形 2"/>
          <p:cNvSpPr/>
          <p:nvPr/>
        </p:nvSpPr>
        <p:spPr>
          <a:xfrm>
            <a:off x="0" y="491970"/>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514013"/>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a:t>
            </a:r>
            <a:r>
              <a:rPr lang="zh-CN" altLang="en-US" sz="1200" b="1" dirty="0">
                <a:solidFill>
                  <a:srgbClr val="C00000"/>
                </a:solidFill>
                <a:latin typeface="+mn-ea"/>
              </a:rPr>
              <a:t>教学模式    </a:t>
            </a:r>
            <a:r>
              <a:rPr lang="zh-CN" altLang="en-US" sz="1200" b="1" dirty="0">
                <a:latin typeface="+mn-ea"/>
              </a:rPr>
              <a:t>豪华师资    就业优势    网上报名    关于我们</a:t>
            </a:r>
          </a:p>
        </p:txBody>
      </p:sp>
      <p:cxnSp>
        <p:nvCxnSpPr>
          <p:cNvPr id="8" name="直接连接符 7"/>
          <p:cNvCxnSpPr/>
          <p:nvPr/>
        </p:nvCxnSpPr>
        <p:spPr>
          <a:xfrm>
            <a:off x="1933502" y="95945"/>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73140"/>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916"/>
            <a:ext cx="1430930" cy="388396"/>
          </a:xfrm>
          <a:prstGeom prst="rect">
            <a:avLst/>
          </a:prstGeom>
        </p:spPr>
      </p:pic>
      <p:sp>
        <p:nvSpPr>
          <p:cNvPr id="46" name="矩形 45"/>
          <p:cNvSpPr/>
          <p:nvPr/>
        </p:nvSpPr>
        <p:spPr>
          <a:xfrm>
            <a:off x="0" y="15480201"/>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2921711"/>
            <a:ext cx="3288080" cy="261610"/>
          </a:xfrm>
          <a:prstGeom prst="rect">
            <a:avLst/>
          </a:prstGeom>
        </p:spPr>
        <p:txBody>
          <a:bodyPr wrap="none">
            <a:spAutoFit/>
          </a:bodyPr>
          <a:lstStyle/>
          <a:p>
            <a:r>
              <a:rPr lang="zh-CN" altLang="en-US" sz="1100" b="1" dirty="0">
                <a:solidFill>
                  <a:srgbClr val="C00000"/>
                </a:solidFill>
                <a:latin typeface="+mn-ea"/>
              </a:rPr>
              <a:t>大一大二：制定系统化理论体系，明确的学习方向</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458544"/>
            <a:ext cx="6858594" cy="301708"/>
          </a:xfrm>
          <a:prstGeom prst="rect">
            <a:avLst/>
          </a:prstGeom>
        </p:spPr>
      </p:pic>
      <p:sp>
        <p:nvSpPr>
          <p:cNvPr id="48" name="矩形 47"/>
          <p:cNvSpPr/>
          <p:nvPr/>
        </p:nvSpPr>
        <p:spPr>
          <a:xfrm>
            <a:off x="2323467" y="5491541"/>
            <a:ext cx="2582758" cy="261610"/>
          </a:xfrm>
          <a:prstGeom prst="rect">
            <a:avLst/>
          </a:prstGeom>
        </p:spPr>
        <p:txBody>
          <a:bodyPr wrap="none">
            <a:spAutoFit/>
          </a:bodyPr>
          <a:lstStyle/>
          <a:p>
            <a:r>
              <a:rPr lang="zh-CN" altLang="en-US" sz="1100" b="1" dirty="0">
                <a:solidFill>
                  <a:srgbClr val="C00000"/>
                </a:solidFill>
                <a:latin typeface="+mn-ea"/>
              </a:rPr>
              <a:t>大三：项目导学，荣誉驱动，学习反转</a:t>
            </a:r>
          </a:p>
        </p:txBody>
      </p:sp>
      <p:sp>
        <p:nvSpPr>
          <p:cNvPr id="49" name="矩形 48"/>
          <p:cNvSpPr/>
          <p:nvPr/>
        </p:nvSpPr>
        <p:spPr>
          <a:xfrm>
            <a:off x="72326" y="5760254"/>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7627062"/>
            <a:ext cx="6858594" cy="301708"/>
          </a:xfrm>
          <a:prstGeom prst="rect">
            <a:avLst/>
          </a:prstGeom>
        </p:spPr>
      </p:pic>
      <p:sp>
        <p:nvSpPr>
          <p:cNvPr id="51" name="矩形 50"/>
          <p:cNvSpPr/>
          <p:nvPr/>
        </p:nvSpPr>
        <p:spPr>
          <a:xfrm>
            <a:off x="2676129" y="7653016"/>
            <a:ext cx="1877437" cy="261610"/>
          </a:xfrm>
          <a:prstGeom prst="rect">
            <a:avLst/>
          </a:prstGeom>
        </p:spPr>
        <p:txBody>
          <a:bodyPr wrap="none">
            <a:spAutoFit/>
          </a:bodyPr>
          <a:lstStyle/>
          <a:p>
            <a:r>
              <a:rPr lang="zh-CN" altLang="en-US" sz="1100" b="1" dirty="0">
                <a:solidFill>
                  <a:srgbClr val="C00000"/>
                </a:solidFill>
                <a:latin typeface="+mn-ea"/>
              </a:rPr>
              <a:t>大四：顶岗实习，职场进阶</a:t>
            </a: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176450"/>
            <a:ext cx="6858594" cy="301708"/>
          </a:xfrm>
          <a:prstGeom prst="rect">
            <a:avLst/>
          </a:prstGeom>
        </p:spPr>
      </p:pic>
      <p:sp>
        <p:nvSpPr>
          <p:cNvPr id="55" name="矩形 54"/>
          <p:cNvSpPr/>
          <p:nvPr/>
        </p:nvSpPr>
        <p:spPr>
          <a:xfrm>
            <a:off x="3135948" y="10175196"/>
            <a:ext cx="678391" cy="261610"/>
          </a:xfrm>
          <a:prstGeom prst="rect">
            <a:avLst/>
          </a:prstGeom>
        </p:spPr>
        <p:txBody>
          <a:bodyPr wrap="none">
            <a:spAutoFit/>
          </a:bodyPr>
          <a:lstStyle/>
          <a:p>
            <a:r>
              <a:rPr lang="en-US" altLang="zh-CN" sz="1100" b="1" dirty="0">
                <a:solidFill>
                  <a:srgbClr val="C00000"/>
                </a:solidFill>
                <a:latin typeface="+mn-ea"/>
              </a:rPr>
              <a:t>APP</a:t>
            </a:r>
            <a:r>
              <a:rPr lang="zh-CN" altLang="en-US" sz="1100" b="1" dirty="0">
                <a:solidFill>
                  <a:srgbClr val="C00000"/>
                </a:solidFill>
                <a:latin typeface="+mn-ea"/>
              </a:rPr>
              <a:t>对比</a:t>
            </a:r>
          </a:p>
        </p:txBody>
      </p:sp>
      <p:sp>
        <p:nvSpPr>
          <p:cNvPr id="57" name="矩形 56"/>
          <p:cNvSpPr/>
          <p:nvPr/>
        </p:nvSpPr>
        <p:spPr>
          <a:xfrm>
            <a:off x="1657038" y="10497083"/>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（其他大学生</a:t>
            </a:r>
            <a:r>
              <a:rPr lang="en-US" altLang="zh-CN" sz="1400" b="1" dirty="0">
                <a:solidFill>
                  <a:prstClr val="black"/>
                </a:solidFill>
                <a:latin typeface="微软雅黑" panose="020B0503020204020204" pitchFamily="34" charset="-122"/>
                <a:ea typeface="微软雅黑" panose="020B0503020204020204" pitchFamily="34" charset="-122"/>
              </a:rPr>
              <a:t>vs</a:t>
            </a:r>
            <a:r>
              <a:rPr lang="zh-CN" altLang="en-US" sz="1400" b="1" dirty="0">
                <a:solidFill>
                  <a:prstClr val="black"/>
                </a:solidFill>
                <a:latin typeface="微软雅黑" panose="020B0503020204020204" pitchFamily="34" charset="-122"/>
                <a:ea typeface="微软雅黑" panose="020B0503020204020204" pitchFamily="34" charset="-122"/>
              </a:rPr>
              <a:t>互联网</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移动创新班大学生）</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2986194"/>
            <a:ext cx="6858594" cy="301708"/>
          </a:xfrm>
          <a:prstGeom prst="rect">
            <a:avLst/>
          </a:prstGeom>
        </p:spPr>
      </p:pic>
      <p:sp>
        <p:nvSpPr>
          <p:cNvPr id="59" name="矩形 58"/>
          <p:cNvSpPr/>
          <p:nvPr/>
        </p:nvSpPr>
        <p:spPr>
          <a:xfrm>
            <a:off x="3171213" y="13006243"/>
            <a:ext cx="607859" cy="261610"/>
          </a:xfrm>
          <a:prstGeom prst="rect">
            <a:avLst/>
          </a:prstGeom>
        </p:spPr>
        <p:txBody>
          <a:bodyPr wrap="none">
            <a:spAutoFit/>
          </a:bodyPr>
          <a:lstStyle/>
          <a:p>
            <a:r>
              <a:rPr lang="zh-CN" altLang="en-US" sz="1100" b="1" dirty="0">
                <a:solidFill>
                  <a:srgbClr val="C00000"/>
                </a:solidFill>
                <a:latin typeface="+mn-ea"/>
              </a:rPr>
              <a:t>作品展</a:t>
            </a:r>
          </a:p>
        </p:txBody>
      </p:sp>
      <p:sp>
        <p:nvSpPr>
          <p:cNvPr id="2" name="矩形 1"/>
          <p:cNvSpPr/>
          <p:nvPr/>
        </p:nvSpPr>
        <p:spPr>
          <a:xfrm>
            <a:off x="2840992" y="3955211"/>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p>
        </p:txBody>
      </p:sp>
      <p:sp>
        <p:nvSpPr>
          <p:cNvPr id="43" name="矩形 42"/>
          <p:cNvSpPr/>
          <p:nvPr/>
        </p:nvSpPr>
        <p:spPr>
          <a:xfrm>
            <a:off x="2945432" y="6493878"/>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p>
        </p:txBody>
      </p:sp>
      <p:sp>
        <p:nvSpPr>
          <p:cNvPr id="12" name="矩形 11"/>
          <p:cNvSpPr/>
          <p:nvPr/>
        </p:nvSpPr>
        <p:spPr>
          <a:xfrm>
            <a:off x="500257" y="8212188"/>
            <a:ext cx="2404826" cy="369332"/>
          </a:xfrm>
          <a:prstGeom prst="rect">
            <a:avLst/>
          </a:prstGeom>
        </p:spPr>
        <p:txBody>
          <a:bodyPr wrap="none">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6</a:t>
            </a:r>
            <a:r>
              <a:rPr lang="zh-CN" altLang="en-US" b="1" dirty="0" smtClean="0">
                <a:solidFill>
                  <a:schemeClr val="bg1"/>
                </a:solidFill>
                <a:latin typeface="微软雅黑" panose="020B0503020204020204" pitchFamily="34" charset="-122"/>
                <a:ea typeface="微软雅黑" panose="020B0503020204020204" pitchFamily="34" charset="-122"/>
              </a:rPr>
              <a:t>、需要</a:t>
            </a:r>
            <a:r>
              <a:rPr lang="zh-CN" altLang="en-US" b="1" dirty="0" smtClean="0">
                <a:solidFill>
                  <a:schemeClr val="bg1"/>
                </a:solidFill>
                <a:latin typeface="微软雅黑" panose="020B0503020204020204" pitchFamily="34" charset="-122"/>
                <a:ea typeface="微软雅黑" panose="020B0503020204020204" pitchFamily="34" charset="-122"/>
              </a:rPr>
              <a:t>我院实习</a:t>
            </a:r>
            <a:r>
              <a:rPr lang="zh-CN" altLang="en-US" b="1" dirty="0" smtClean="0">
                <a:solidFill>
                  <a:schemeClr val="bg1"/>
                </a:solidFill>
                <a:latin typeface="微软雅黑" panose="020B0503020204020204" pitchFamily="34" charset="-122"/>
                <a:ea typeface="微软雅黑" panose="020B0503020204020204" pitchFamily="34" charset="-122"/>
              </a:rPr>
              <a:t>图片</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stretch>
            <a:fillRect/>
          </a:stretch>
        </p:blipFill>
        <p:spPr>
          <a:xfrm>
            <a:off x="1785798" y="10823783"/>
            <a:ext cx="3256257" cy="2062483"/>
          </a:xfrm>
          <a:prstGeom prst="rect">
            <a:avLst/>
          </a:prstGeom>
        </p:spPr>
      </p:pic>
      <p:sp>
        <p:nvSpPr>
          <p:cNvPr id="15" name="矩形 14"/>
          <p:cNvSpPr/>
          <p:nvPr/>
        </p:nvSpPr>
        <p:spPr>
          <a:xfrm>
            <a:off x="1657038" y="13307951"/>
            <a:ext cx="4802399" cy="369332"/>
          </a:xfrm>
          <a:prstGeom prst="rect">
            <a:avLst/>
          </a:prstGeom>
        </p:spPr>
        <p:txBody>
          <a:bodyPr wrap="square">
            <a:spAutoFit/>
          </a:bodyPr>
          <a:lstStyle/>
          <a:p>
            <a:r>
              <a:rPr lang="en-US" altLang="zh-CN" b="1" dirty="0" smtClean="0">
                <a:solidFill>
                  <a:srgbClr val="AC0000"/>
                </a:solidFill>
                <a:latin typeface="微软雅黑" panose="020B0503020204020204" pitchFamily="34" charset="-122"/>
                <a:ea typeface="微软雅黑" panose="020B0503020204020204" pitchFamily="34" charset="-122"/>
              </a:rPr>
              <a:t>7</a:t>
            </a:r>
            <a:r>
              <a:rPr lang="zh-CN" altLang="en-US" b="1" dirty="0" smtClean="0">
                <a:solidFill>
                  <a:srgbClr val="AC0000"/>
                </a:solidFill>
                <a:latin typeface="微软雅黑" panose="020B0503020204020204" pitchFamily="34" charset="-122"/>
                <a:ea typeface="微软雅黑" panose="020B0503020204020204" pitchFamily="34" charset="-122"/>
              </a:rPr>
              <a:t>、需要</a:t>
            </a:r>
            <a:r>
              <a:rPr lang="zh-CN" altLang="en-US" b="1" dirty="0" smtClean="0">
                <a:solidFill>
                  <a:srgbClr val="AC0000"/>
                </a:solidFill>
                <a:latin typeface="微软雅黑" panose="020B0503020204020204" pitchFamily="34" charset="-122"/>
                <a:ea typeface="微软雅黑" panose="020B0503020204020204" pitchFamily="34" charset="-122"/>
              </a:rPr>
              <a:t>中信提供作品</a:t>
            </a:r>
            <a:r>
              <a:rPr lang="zh-CN" altLang="en-US" b="1" dirty="0">
                <a:solidFill>
                  <a:srgbClr val="AC0000"/>
                </a:solidFill>
                <a:latin typeface="微软雅黑" panose="020B0503020204020204" pitchFamily="34" charset="-122"/>
                <a:ea typeface="微软雅黑" panose="020B0503020204020204" pitchFamily="34" charset="-122"/>
              </a:rPr>
              <a:t>截</a:t>
            </a:r>
            <a:r>
              <a:rPr lang="zh-CN" altLang="en-US" b="1" dirty="0" smtClean="0">
                <a:solidFill>
                  <a:srgbClr val="AC0000"/>
                </a:solidFill>
                <a:latin typeface="微软雅黑" panose="020B0503020204020204" pitchFamily="34" charset="-122"/>
                <a:ea typeface="微软雅黑" panose="020B0503020204020204" pitchFamily="34" charset="-122"/>
              </a:rPr>
              <a:t>图（请参考下图）</a:t>
            </a:r>
            <a:endParaRPr lang="zh-CN" altLang="en-US" dirty="0">
              <a:solidFill>
                <a:srgbClr val="AC0000"/>
              </a:solidFill>
            </a:endParaRPr>
          </a:p>
        </p:txBody>
      </p:sp>
      <p:pic>
        <p:nvPicPr>
          <p:cNvPr id="73" name="图片 72"/>
          <p:cNvPicPr>
            <a:picLocks noChangeAspect="1"/>
          </p:cNvPicPr>
          <p:nvPr/>
        </p:nvPicPr>
        <p:blipFill>
          <a:blip r:embed="rId6"/>
          <a:stretch>
            <a:fillRect/>
          </a:stretch>
        </p:blipFill>
        <p:spPr>
          <a:xfrm>
            <a:off x="4327485" y="22543"/>
            <a:ext cx="357396" cy="290384"/>
          </a:xfrm>
          <a:prstGeom prst="rect">
            <a:avLst/>
          </a:prstGeom>
        </p:spPr>
      </p:pic>
      <p:sp>
        <p:nvSpPr>
          <p:cNvPr id="74" name="矩形 73"/>
          <p:cNvSpPr/>
          <p:nvPr/>
        </p:nvSpPr>
        <p:spPr>
          <a:xfrm>
            <a:off x="4282029" y="266134"/>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4211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7"/>
          <a:stretch>
            <a:fillRect/>
          </a:stretch>
        </p:blipFill>
        <p:spPr>
          <a:xfrm>
            <a:off x="4854647" y="36163"/>
            <a:ext cx="366231" cy="310365"/>
          </a:xfrm>
          <a:prstGeom prst="rect">
            <a:avLst/>
          </a:prstGeom>
        </p:spPr>
      </p:pic>
      <p:sp>
        <p:nvSpPr>
          <p:cNvPr id="77" name="矩形 76"/>
          <p:cNvSpPr/>
          <p:nvPr/>
        </p:nvSpPr>
        <p:spPr>
          <a:xfrm>
            <a:off x="4784528" y="266134"/>
            <a:ext cx="492443" cy="184666"/>
          </a:xfrm>
          <a:prstGeom prst="rect">
            <a:avLst/>
          </a:prstGeom>
        </p:spPr>
        <p:txBody>
          <a:bodyPr wrap="none">
            <a:spAutoFit/>
          </a:bodyPr>
          <a:lstStyle/>
          <a:p>
            <a:r>
              <a:rPr lang="zh-CN" altLang="en-US" sz="600" dirty="0">
                <a:solidFill>
                  <a:srgbClr val="C00000"/>
                </a:solidFill>
              </a:rPr>
              <a:t>教学模式</a:t>
            </a:r>
          </a:p>
        </p:txBody>
      </p:sp>
      <p:cxnSp>
        <p:nvCxnSpPr>
          <p:cNvPr id="78" name="直接连接符 77"/>
          <p:cNvCxnSpPr/>
          <p:nvPr/>
        </p:nvCxnSpPr>
        <p:spPr>
          <a:xfrm>
            <a:off x="5278349" y="14994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8"/>
          <a:stretch>
            <a:fillRect/>
          </a:stretch>
        </p:blipFill>
        <p:spPr>
          <a:xfrm>
            <a:off x="5385171" y="75622"/>
            <a:ext cx="292377" cy="240399"/>
          </a:xfrm>
          <a:prstGeom prst="rect">
            <a:avLst/>
          </a:prstGeom>
        </p:spPr>
      </p:pic>
      <p:sp>
        <p:nvSpPr>
          <p:cNvPr id="80" name="矩形 79"/>
          <p:cNvSpPr/>
          <p:nvPr/>
        </p:nvSpPr>
        <p:spPr>
          <a:xfrm>
            <a:off x="5276971" y="266134"/>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4994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9"/>
          <a:stretch>
            <a:fillRect/>
          </a:stretch>
        </p:blipFill>
        <p:spPr>
          <a:xfrm>
            <a:off x="5832583" y="37234"/>
            <a:ext cx="342363" cy="228901"/>
          </a:xfrm>
          <a:prstGeom prst="rect">
            <a:avLst/>
          </a:prstGeom>
        </p:spPr>
      </p:pic>
      <p:sp>
        <p:nvSpPr>
          <p:cNvPr id="83" name="矩形 82"/>
          <p:cNvSpPr/>
          <p:nvPr/>
        </p:nvSpPr>
        <p:spPr>
          <a:xfrm>
            <a:off x="5757542" y="266134"/>
            <a:ext cx="492443" cy="184666"/>
          </a:xfrm>
          <a:prstGeom prst="rect">
            <a:avLst/>
          </a:prstGeom>
        </p:spPr>
        <p:txBody>
          <a:bodyPr wrap="none">
            <a:spAutoFit/>
          </a:bodyPr>
          <a:lstStyle/>
          <a:p>
            <a:r>
              <a:rPr lang="zh-CN" altLang="en-US" sz="600" dirty="0"/>
              <a:t>就业优势</a:t>
            </a:r>
          </a:p>
        </p:txBody>
      </p:sp>
      <p:pic>
        <p:nvPicPr>
          <p:cNvPr id="7" name="图片 6"/>
          <p:cNvPicPr>
            <a:picLocks noChangeAspect="1"/>
          </p:cNvPicPr>
          <p:nvPr/>
        </p:nvPicPr>
        <p:blipFill>
          <a:blip r:embed="rId10"/>
          <a:stretch>
            <a:fillRect/>
          </a:stretch>
        </p:blipFill>
        <p:spPr>
          <a:xfrm>
            <a:off x="2006207" y="14128553"/>
            <a:ext cx="2815437" cy="1265749"/>
          </a:xfrm>
          <a:prstGeom prst="rect">
            <a:avLst/>
          </a:prstGeom>
        </p:spPr>
      </p:pic>
      <p:pic>
        <p:nvPicPr>
          <p:cNvPr id="16" name="图片 15"/>
          <p:cNvPicPr>
            <a:picLocks noChangeAspect="1"/>
          </p:cNvPicPr>
          <p:nvPr/>
        </p:nvPicPr>
        <p:blipFill>
          <a:blip r:embed="rId11"/>
          <a:stretch>
            <a:fillRect/>
          </a:stretch>
        </p:blipFill>
        <p:spPr>
          <a:xfrm>
            <a:off x="2398416" y="13655596"/>
            <a:ext cx="2031017" cy="430008"/>
          </a:xfrm>
          <a:prstGeom prst="rect">
            <a:avLst/>
          </a:prstGeom>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768569"/>
            <a:ext cx="6858000" cy="2128277"/>
          </a:xfrm>
          <a:prstGeom prst="rect">
            <a:avLst/>
          </a:prstGeom>
        </p:spPr>
      </p:pic>
      <p:sp>
        <p:nvSpPr>
          <p:cNvPr id="42" name="文本框 41"/>
          <p:cNvSpPr txBox="1"/>
          <p:nvPr/>
        </p:nvSpPr>
        <p:spPr>
          <a:xfrm>
            <a:off x="1441717" y="2095269"/>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a:t>
            </a:r>
            <a:r>
              <a:rPr lang="zh-CN" altLang="en-US" sz="800" b="1" dirty="0">
                <a:solidFill>
                  <a:schemeClr val="bg1"/>
                </a:solidFill>
                <a:latin typeface="微软雅黑" panose="020B0503020204020204" pitchFamily="34" charset="-122"/>
                <a:ea typeface="微软雅黑" panose="020B0503020204020204" pitchFamily="34" charset="-122"/>
              </a:rPr>
              <a:t>化</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2545872" y="2095269"/>
            <a:ext cx="800219" cy="215444"/>
          </a:xfrm>
          <a:prstGeom prst="rect">
            <a:avLst/>
          </a:prstGeom>
        </p:spPr>
        <p:txBody>
          <a:bodyPr wrap="none">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先进教育</a:t>
            </a:r>
            <a:r>
              <a:rPr lang="zh-CN" altLang="en-US" sz="800" b="1" dirty="0">
                <a:solidFill>
                  <a:srgbClr val="D0FC3E"/>
                </a:solidFill>
                <a:latin typeface="微软雅黑" panose="020B0503020204020204" pitchFamily="34" charset="-122"/>
                <a:ea typeface="微软雅黑" panose="020B0503020204020204" pitchFamily="34" charset="-122"/>
              </a:rPr>
              <a:t>模式</a:t>
            </a:r>
            <a:endParaRPr lang="zh-CN" altLang="en-US" sz="800" b="1" dirty="0">
              <a:solidFill>
                <a:srgbClr val="D0FC3E"/>
              </a:solidFill>
              <a:latin typeface="微软雅黑" panose="020B0503020204020204" pitchFamily="34" charset="-122"/>
              <a:ea typeface="微软雅黑" panose="020B0503020204020204" pitchFamily="34" charset="-122"/>
            </a:endParaRPr>
          </a:p>
        </p:txBody>
      </p:sp>
      <p:sp>
        <p:nvSpPr>
          <p:cNvPr id="52" name="矩形 51"/>
          <p:cNvSpPr/>
          <p:nvPr/>
        </p:nvSpPr>
        <p:spPr>
          <a:xfrm>
            <a:off x="3504392" y="2095269"/>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a:t>
            </a:r>
            <a:r>
              <a:rPr lang="zh-CN" altLang="en-US" sz="800" b="1" dirty="0">
                <a:solidFill>
                  <a:schemeClr val="bg1"/>
                </a:solidFill>
                <a:latin typeface="微软雅黑" panose="020B0503020204020204" pitchFamily="34" charset="-122"/>
                <a:ea typeface="微软雅黑" panose="020B0503020204020204" pitchFamily="34" charset="-122"/>
              </a:rPr>
              <a:t>师资</a:t>
            </a:r>
            <a:r>
              <a:rPr lang="zh-CN" altLang="en-US" sz="800" b="1" dirty="0">
                <a:solidFill>
                  <a:schemeClr val="bg1"/>
                </a:solidFill>
                <a:latin typeface="微软雅黑" panose="020B0503020204020204" pitchFamily="34" charset="-122"/>
                <a:ea typeface="微软雅黑" panose="020B0503020204020204" pitchFamily="34" charset="-122"/>
              </a:rPr>
              <a:t>组合</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4460442" y="2101694"/>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Tree>
    <p:extLst>
      <p:ext uri="{BB962C8B-B14F-4D97-AF65-F5344CB8AC3E}">
        <p14:creationId xmlns:p14="http://schemas.microsoft.com/office/powerpoint/2010/main" val="3927025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圆角矩形 70"/>
          <p:cNvSpPr/>
          <p:nvPr/>
        </p:nvSpPr>
        <p:spPr>
          <a:xfrm>
            <a:off x="1730190" y="4555983"/>
            <a:ext cx="1203109" cy="255207"/>
          </a:xfrm>
          <a:prstGeom prst="round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752889" y="3971473"/>
            <a:ext cx="1208505" cy="1208505"/>
          </a:xfrm>
          <a:prstGeom prst="ellipse">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3907015" y="4822645"/>
            <a:ext cx="938780" cy="255207"/>
          </a:xfrm>
          <a:prstGeom prst="roundRect">
            <a:avLst/>
          </a:prstGeom>
          <a:solidFill>
            <a:srgbClr val="828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4061230" y="4816704"/>
            <a:ext cx="1236122" cy="276999"/>
          </a:xfrm>
          <a:prstGeom prst="rect">
            <a:avLst/>
          </a:prstGeom>
          <a:noFill/>
        </p:spPr>
        <p:txBody>
          <a:bodyPr wrap="square" rtlCol="0">
            <a:spAutoFit/>
          </a:bodyPr>
          <a:lstStyle/>
          <a:p>
            <a:r>
              <a:rPr lang="zh-CN" altLang="en-US" sz="1200" b="1" dirty="0" smtClean="0">
                <a:solidFill>
                  <a:schemeClr val="bg1"/>
                </a:solidFill>
              </a:rPr>
              <a:t>专职教师</a:t>
            </a:r>
            <a:endParaRPr lang="zh-CN" altLang="en-US" sz="1200" b="1" dirty="0">
              <a:solidFill>
                <a:schemeClr val="bg1"/>
              </a:solidFill>
            </a:endParaRPr>
          </a:p>
        </p:txBody>
      </p:sp>
      <p:sp>
        <p:nvSpPr>
          <p:cNvPr id="67" name="文本框 66"/>
          <p:cNvSpPr txBox="1"/>
          <p:nvPr/>
        </p:nvSpPr>
        <p:spPr>
          <a:xfrm>
            <a:off x="4778289" y="4779773"/>
            <a:ext cx="914031" cy="369332"/>
          </a:xfrm>
          <a:prstGeom prst="rect">
            <a:avLst/>
          </a:prstGeom>
          <a:noFill/>
        </p:spPr>
        <p:txBody>
          <a:bodyPr wrap="square" rtlCol="0">
            <a:spAutoFit/>
          </a:bodyPr>
          <a:lstStyle/>
          <a:p>
            <a:r>
              <a:rPr lang="en-US" altLang="zh-CN" b="1" dirty="0" smtClean="0">
                <a:solidFill>
                  <a:srgbClr val="828282"/>
                </a:solidFill>
              </a:rPr>
              <a:t>22%</a:t>
            </a:r>
            <a:endParaRPr lang="zh-CN" altLang="en-US" b="1" dirty="0">
              <a:solidFill>
                <a:srgbClr val="828282"/>
              </a:solidFill>
            </a:endParaRPr>
          </a:p>
        </p:txBody>
      </p:sp>
      <p:sp>
        <p:nvSpPr>
          <p:cNvPr id="58" name="圆角矩形 57"/>
          <p:cNvSpPr/>
          <p:nvPr/>
        </p:nvSpPr>
        <p:spPr>
          <a:xfrm>
            <a:off x="3921677" y="4125884"/>
            <a:ext cx="1182118" cy="25520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71005" y="9091663"/>
            <a:ext cx="6710767" cy="2769294"/>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2891328"/>
            <a:ext cx="6858594" cy="301708"/>
          </a:xfrm>
          <a:prstGeom prst="rect">
            <a:avLst/>
          </a:prstGeom>
          <a:solidFill>
            <a:srgbClr val="E7E6E6"/>
          </a:solidFill>
        </p:spPr>
      </p:pic>
      <p:sp>
        <p:nvSpPr>
          <p:cNvPr id="3" name="矩形 2"/>
          <p:cNvSpPr/>
          <p:nvPr/>
        </p:nvSpPr>
        <p:spPr>
          <a:xfrm>
            <a:off x="0" y="441168"/>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463211"/>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a:t>
            </a:r>
            <a:r>
              <a:rPr lang="zh-CN" altLang="en-US" sz="1200" b="1" dirty="0">
                <a:solidFill>
                  <a:srgbClr val="C00000"/>
                </a:solidFill>
                <a:latin typeface="+mn-ea"/>
              </a:rPr>
              <a:t>豪华师资    </a:t>
            </a:r>
            <a:r>
              <a:rPr lang="zh-CN" altLang="en-US" sz="1200" b="1" dirty="0">
                <a:latin typeface="+mn-ea"/>
              </a:rPr>
              <a:t>就业优势    网上报名    关于我们</a:t>
            </a:r>
          </a:p>
        </p:txBody>
      </p:sp>
      <p:cxnSp>
        <p:nvCxnSpPr>
          <p:cNvPr id="8" name="直接连接符 7"/>
          <p:cNvCxnSpPr/>
          <p:nvPr/>
        </p:nvCxnSpPr>
        <p:spPr>
          <a:xfrm>
            <a:off x="1933502" y="45143"/>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338"/>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70" y="-49886"/>
            <a:ext cx="1430930" cy="388396"/>
          </a:xfrm>
          <a:prstGeom prst="rect">
            <a:avLst/>
          </a:prstGeom>
        </p:spPr>
      </p:pic>
      <p:sp>
        <p:nvSpPr>
          <p:cNvPr id="46" name="矩形 45"/>
          <p:cNvSpPr/>
          <p:nvPr/>
        </p:nvSpPr>
        <p:spPr>
          <a:xfrm>
            <a:off x="0" y="14779536"/>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173775" y="2925854"/>
            <a:ext cx="748923" cy="261610"/>
          </a:xfrm>
          <a:prstGeom prst="rect">
            <a:avLst/>
          </a:prstGeom>
        </p:spPr>
        <p:txBody>
          <a:bodyPr wrap="none">
            <a:spAutoFit/>
          </a:bodyPr>
          <a:lstStyle/>
          <a:p>
            <a:r>
              <a:rPr lang="zh-CN" altLang="en-US" sz="1100" b="1" dirty="0">
                <a:solidFill>
                  <a:srgbClr val="C00000"/>
                </a:solidFill>
                <a:latin typeface="+mn-ea"/>
              </a:rPr>
              <a:t>师资比例</a:t>
            </a:r>
          </a:p>
        </p:txBody>
      </p:sp>
      <p:pic>
        <p:nvPicPr>
          <p:cNvPr id="47" name="图片 4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5827262"/>
            <a:ext cx="6858594" cy="301708"/>
          </a:xfrm>
          <a:prstGeom prst="rect">
            <a:avLst/>
          </a:prstGeom>
        </p:spPr>
      </p:pic>
      <p:sp>
        <p:nvSpPr>
          <p:cNvPr id="48" name="矩形 47"/>
          <p:cNvSpPr/>
          <p:nvPr/>
        </p:nvSpPr>
        <p:spPr>
          <a:xfrm>
            <a:off x="3171213" y="5846447"/>
            <a:ext cx="748923" cy="261610"/>
          </a:xfrm>
          <a:prstGeom prst="rect">
            <a:avLst/>
          </a:prstGeom>
        </p:spPr>
        <p:txBody>
          <a:bodyPr wrap="none">
            <a:spAutoFit/>
          </a:bodyPr>
          <a:lstStyle/>
          <a:p>
            <a:r>
              <a:rPr lang="zh-CN" altLang="en-US" sz="1100" b="1" dirty="0">
                <a:solidFill>
                  <a:srgbClr val="C00000"/>
                </a:solidFill>
                <a:latin typeface="+mn-ea"/>
              </a:rPr>
              <a:t>大学讲师</a:t>
            </a:r>
          </a:p>
        </p:txBody>
      </p:sp>
      <p:sp>
        <p:nvSpPr>
          <p:cNvPr id="49" name="矩形 48"/>
          <p:cNvSpPr/>
          <p:nvPr/>
        </p:nvSpPr>
        <p:spPr>
          <a:xfrm>
            <a:off x="72326" y="6128941"/>
            <a:ext cx="6710767" cy="26583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8786195"/>
            <a:ext cx="6858594" cy="301708"/>
          </a:xfrm>
          <a:prstGeom prst="rect">
            <a:avLst/>
          </a:prstGeom>
        </p:spPr>
      </p:pic>
      <p:sp>
        <p:nvSpPr>
          <p:cNvPr id="51" name="矩形 50"/>
          <p:cNvSpPr/>
          <p:nvPr/>
        </p:nvSpPr>
        <p:spPr>
          <a:xfrm>
            <a:off x="3170906" y="8801836"/>
            <a:ext cx="748923" cy="261610"/>
          </a:xfrm>
          <a:prstGeom prst="rect">
            <a:avLst/>
          </a:prstGeom>
        </p:spPr>
        <p:txBody>
          <a:bodyPr wrap="none">
            <a:spAutoFit/>
          </a:bodyPr>
          <a:lstStyle/>
          <a:p>
            <a:r>
              <a:rPr lang="zh-CN" altLang="en-US" sz="1100" b="1" dirty="0">
                <a:solidFill>
                  <a:srgbClr val="C00000"/>
                </a:solidFill>
                <a:latin typeface="+mn-ea"/>
              </a:rPr>
              <a:t>行业专家</a:t>
            </a:r>
          </a:p>
        </p:txBody>
      </p:sp>
      <p:pic>
        <p:nvPicPr>
          <p:cNvPr id="54" name="图片 5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1867698"/>
            <a:ext cx="6858594" cy="301708"/>
          </a:xfrm>
          <a:prstGeom prst="rect">
            <a:avLst/>
          </a:prstGeom>
        </p:spPr>
      </p:pic>
      <p:sp>
        <p:nvSpPr>
          <p:cNvPr id="57" name="矩形 56"/>
          <p:cNvSpPr/>
          <p:nvPr/>
        </p:nvSpPr>
        <p:spPr>
          <a:xfrm>
            <a:off x="2016369" y="12614815"/>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（与名牌大学单一师资能力</a:t>
            </a:r>
            <a:r>
              <a:rPr lang="en-US" altLang="zh-CN" sz="1400" b="1" dirty="0" err="1">
                <a:solidFill>
                  <a:prstClr val="black"/>
                </a:solidFill>
                <a:latin typeface="微软雅黑" panose="020B0503020204020204" pitchFamily="34" charset="-122"/>
                <a:ea typeface="微软雅黑" panose="020B0503020204020204" pitchFamily="34" charset="-122"/>
              </a:rPr>
              <a:t>pk</a:t>
            </a:r>
            <a:r>
              <a:rPr lang="zh-CN" altLang="en-US" sz="1400" b="1" dirty="0">
                <a:solidFill>
                  <a:prstClr val="black"/>
                </a:solidFill>
                <a:latin typeface="微软雅黑" panose="020B0503020204020204" pitchFamily="34" charset="-122"/>
                <a:ea typeface="微软雅黑" panose="020B0503020204020204" pitchFamily="34" charset="-122"/>
              </a:rPr>
              <a:t>图）</a:t>
            </a:r>
          </a:p>
        </p:txBody>
      </p:sp>
      <p:sp>
        <p:nvSpPr>
          <p:cNvPr id="43" name="矩形 42"/>
          <p:cNvSpPr/>
          <p:nvPr/>
        </p:nvSpPr>
        <p:spPr>
          <a:xfrm>
            <a:off x="934343" y="6228535"/>
            <a:ext cx="5262979"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（图文介绍获得讲课比赛优胜的教师，从我院选）</a:t>
            </a:r>
          </a:p>
        </p:txBody>
      </p:sp>
      <p:sp>
        <p:nvSpPr>
          <p:cNvPr id="12" name="矩形 11"/>
          <p:cNvSpPr/>
          <p:nvPr/>
        </p:nvSpPr>
        <p:spPr>
          <a:xfrm>
            <a:off x="1280591" y="9153157"/>
            <a:ext cx="4570482"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（企业讲师图文介绍，最好是有作品的</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6"/>
          <a:stretch>
            <a:fillRect/>
          </a:stretch>
        </p:blipFill>
        <p:spPr>
          <a:xfrm>
            <a:off x="4327485" y="-28259"/>
            <a:ext cx="357396" cy="290384"/>
          </a:xfrm>
          <a:prstGeom prst="rect">
            <a:avLst/>
          </a:prstGeom>
        </p:spPr>
      </p:pic>
      <p:sp>
        <p:nvSpPr>
          <p:cNvPr id="29" name="矩形 28"/>
          <p:cNvSpPr/>
          <p:nvPr/>
        </p:nvSpPr>
        <p:spPr>
          <a:xfrm>
            <a:off x="4282029" y="215332"/>
            <a:ext cx="492443" cy="184666"/>
          </a:xfrm>
          <a:prstGeom prst="rect">
            <a:avLst/>
          </a:prstGeom>
        </p:spPr>
        <p:txBody>
          <a:bodyPr wrap="none">
            <a:spAutoFit/>
          </a:bodyPr>
          <a:lstStyle/>
          <a:p>
            <a:r>
              <a:rPr lang="zh-CN" altLang="en-US" sz="600" dirty="0"/>
              <a:t>课程特色</a:t>
            </a:r>
          </a:p>
        </p:txBody>
      </p:sp>
      <p:cxnSp>
        <p:nvCxnSpPr>
          <p:cNvPr id="30" name="直接连接符 29"/>
          <p:cNvCxnSpPr/>
          <p:nvPr/>
        </p:nvCxnSpPr>
        <p:spPr>
          <a:xfrm>
            <a:off x="4746444" y="91316"/>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7"/>
          <a:stretch>
            <a:fillRect/>
          </a:stretch>
        </p:blipFill>
        <p:spPr>
          <a:xfrm>
            <a:off x="4854647" y="-14639"/>
            <a:ext cx="366231" cy="310365"/>
          </a:xfrm>
          <a:prstGeom prst="rect">
            <a:avLst/>
          </a:prstGeom>
        </p:spPr>
      </p:pic>
      <p:sp>
        <p:nvSpPr>
          <p:cNvPr id="32" name="矩形 31"/>
          <p:cNvSpPr/>
          <p:nvPr/>
        </p:nvSpPr>
        <p:spPr>
          <a:xfrm>
            <a:off x="4784528" y="215332"/>
            <a:ext cx="492443" cy="184666"/>
          </a:xfrm>
          <a:prstGeom prst="rect">
            <a:avLst/>
          </a:prstGeom>
        </p:spPr>
        <p:txBody>
          <a:bodyPr wrap="none">
            <a:spAutoFit/>
          </a:bodyPr>
          <a:lstStyle/>
          <a:p>
            <a:r>
              <a:rPr lang="zh-CN" altLang="en-US" sz="600" dirty="0"/>
              <a:t>教学模式</a:t>
            </a:r>
          </a:p>
        </p:txBody>
      </p:sp>
      <p:cxnSp>
        <p:nvCxnSpPr>
          <p:cNvPr id="33" name="直接连接符 32"/>
          <p:cNvCxnSpPr/>
          <p:nvPr/>
        </p:nvCxnSpPr>
        <p:spPr>
          <a:xfrm>
            <a:off x="5278349" y="9914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8"/>
          <a:stretch>
            <a:fillRect/>
          </a:stretch>
        </p:blipFill>
        <p:spPr>
          <a:xfrm>
            <a:off x="5385171" y="24820"/>
            <a:ext cx="292377" cy="240399"/>
          </a:xfrm>
          <a:prstGeom prst="rect">
            <a:avLst/>
          </a:prstGeom>
        </p:spPr>
      </p:pic>
      <p:sp>
        <p:nvSpPr>
          <p:cNvPr id="35" name="矩形 34"/>
          <p:cNvSpPr/>
          <p:nvPr/>
        </p:nvSpPr>
        <p:spPr>
          <a:xfrm>
            <a:off x="5276971" y="215332"/>
            <a:ext cx="492443" cy="184666"/>
          </a:xfrm>
          <a:prstGeom prst="rect">
            <a:avLst/>
          </a:prstGeom>
        </p:spPr>
        <p:txBody>
          <a:bodyPr wrap="none">
            <a:spAutoFit/>
          </a:bodyPr>
          <a:lstStyle/>
          <a:p>
            <a:r>
              <a:rPr lang="zh-CN" altLang="en-US" sz="600" dirty="0">
                <a:solidFill>
                  <a:srgbClr val="C00000"/>
                </a:solidFill>
              </a:rPr>
              <a:t>豪华师资</a:t>
            </a:r>
          </a:p>
        </p:txBody>
      </p:sp>
      <p:cxnSp>
        <p:nvCxnSpPr>
          <p:cNvPr id="36" name="直接连接符 35"/>
          <p:cNvCxnSpPr/>
          <p:nvPr/>
        </p:nvCxnSpPr>
        <p:spPr>
          <a:xfrm>
            <a:off x="5740715" y="9914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9"/>
          <a:stretch>
            <a:fillRect/>
          </a:stretch>
        </p:blipFill>
        <p:spPr>
          <a:xfrm>
            <a:off x="5832583" y="-13568"/>
            <a:ext cx="342363" cy="228901"/>
          </a:xfrm>
          <a:prstGeom prst="rect">
            <a:avLst/>
          </a:prstGeom>
        </p:spPr>
      </p:pic>
      <p:sp>
        <p:nvSpPr>
          <p:cNvPr id="38" name="矩形 37"/>
          <p:cNvSpPr/>
          <p:nvPr/>
        </p:nvSpPr>
        <p:spPr>
          <a:xfrm>
            <a:off x="5757542" y="215332"/>
            <a:ext cx="492443" cy="184666"/>
          </a:xfrm>
          <a:prstGeom prst="rect">
            <a:avLst/>
          </a:prstGeom>
        </p:spPr>
        <p:txBody>
          <a:bodyPr wrap="none">
            <a:spAutoFit/>
          </a:bodyPr>
          <a:lstStyle/>
          <a:p>
            <a:r>
              <a:rPr lang="zh-CN" altLang="en-US" sz="600" dirty="0"/>
              <a:t>就业优势</a:t>
            </a:r>
          </a:p>
        </p:txBody>
      </p:sp>
      <p:sp>
        <p:nvSpPr>
          <p:cNvPr id="7" name="矩形 6"/>
          <p:cNvSpPr/>
          <p:nvPr/>
        </p:nvSpPr>
        <p:spPr>
          <a:xfrm>
            <a:off x="2047076" y="3341406"/>
            <a:ext cx="2997196" cy="276999"/>
          </a:xfrm>
          <a:prstGeom prst="rect">
            <a:avLst/>
          </a:prstGeom>
        </p:spPr>
        <p:txBody>
          <a:bodyPr wrap="square">
            <a:spAutoFit/>
          </a:bodyPr>
          <a:lstStyle/>
          <a:p>
            <a:r>
              <a:rPr lang="zh-CN" altLang="en-US" sz="600" b="1" kern="0" dirty="0">
                <a:latin typeface="+mn-ea"/>
              </a:rPr>
              <a:t>优秀的师资团队需要保持一定的专兼职比例，最好由大学讲师、行业专家组成。这样不同的老师各自有所擅长，可以完成对学员不同阶段的授课和作业、作品的指导。</a:t>
            </a:r>
            <a:endParaRPr lang="en-US" altLang="zh-CN" sz="600" b="1" kern="0" dirty="0">
              <a:latin typeface="+mn-ea"/>
            </a:endParaRPr>
          </a:p>
        </p:txBody>
      </p:sp>
      <p:sp>
        <p:nvSpPr>
          <p:cNvPr id="40" name="矩形 39"/>
          <p:cNvSpPr/>
          <p:nvPr/>
        </p:nvSpPr>
        <p:spPr>
          <a:xfrm>
            <a:off x="3089451" y="11892741"/>
            <a:ext cx="1101584" cy="261610"/>
          </a:xfrm>
          <a:prstGeom prst="rect">
            <a:avLst/>
          </a:prstGeom>
        </p:spPr>
        <p:txBody>
          <a:bodyPr wrap="none">
            <a:spAutoFit/>
          </a:bodyPr>
          <a:lstStyle/>
          <a:p>
            <a:r>
              <a:rPr lang="zh-CN" altLang="en-US" sz="1100" b="1" dirty="0">
                <a:solidFill>
                  <a:srgbClr val="C00000"/>
                </a:solidFill>
                <a:latin typeface="+mn-ea"/>
              </a:rPr>
              <a:t>传道授业水平 </a:t>
            </a:r>
          </a:p>
        </p:txBody>
      </p:sp>
      <p:sp>
        <p:nvSpPr>
          <p:cNvPr id="41" name="椭圆 40"/>
          <p:cNvSpPr/>
          <p:nvPr/>
        </p:nvSpPr>
        <p:spPr>
          <a:xfrm>
            <a:off x="2919161" y="4131525"/>
            <a:ext cx="875962" cy="875962"/>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28"/>
          <p:cNvSpPr>
            <a:spLocks noEditPoints="1" noChangeArrowheads="1"/>
          </p:cNvSpPr>
          <p:nvPr/>
        </p:nvSpPr>
        <p:spPr bwMode="auto">
          <a:xfrm>
            <a:off x="3157846" y="4369919"/>
            <a:ext cx="407987" cy="325438"/>
          </a:xfrm>
          <a:custGeom>
            <a:avLst/>
            <a:gdLst>
              <a:gd name="T0" fmla="*/ 2147483647 w 108"/>
              <a:gd name="T1" fmla="*/ 2147483647 h 81"/>
              <a:gd name="T2" fmla="*/ 2147483647 w 108"/>
              <a:gd name="T3" fmla="*/ 2147483647 h 81"/>
              <a:gd name="T4" fmla="*/ 2147483647 w 108"/>
              <a:gd name="T5" fmla="*/ 2147483647 h 81"/>
              <a:gd name="T6" fmla="*/ 2147483647 w 108"/>
              <a:gd name="T7" fmla="*/ 2147483647 h 81"/>
              <a:gd name="T8" fmla="*/ 2147483647 w 108"/>
              <a:gd name="T9" fmla="*/ 2147483647 h 81"/>
              <a:gd name="T10" fmla="*/ 2147483647 w 108"/>
              <a:gd name="T11" fmla="*/ 2147483647 h 81"/>
              <a:gd name="T12" fmla="*/ 2147483647 w 108"/>
              <a:gd name="T13" fmla="*/ 2147483647 h 81"/>
              <a:gd name="T14" fmla="*/ 2147483647 w 108"/>
              <a:gd name="T15" fmla="*/ 2147483647 h 81"/>
              <a:gd name="T16" fmla="*/ 2147483647 w 108"/>
              <a:gd name="T17" fmla="*/ 2147483647 h 81"/>
              <a:gd name="T18" fmla="*/ 2147483647 w 108"/>
              <a:gd name="T19" fmla="*/ 2147483647 h 81"/>
              <a:gd name="T20" fmla="*/ 2147483647 w 108"/>
              <a:gd name="T21" fmla="*/ 2147483647 h 81"/>
              <a:gd name="T22" fmla="*/ 2147483647 w 108"/>
              <a:gd name="T23" fmla="*/ 2147483647 h 81"/>
              <a:gd name="T24" fmla="*/ 2147483647 w 108"/>
              <a:gd name="T25" fmla="*/ 2147483647 h 81"/>
              <a:gd name="T26" fmla="*/ 2147483647 w 108"/>
              <a:gd name="T27" fmla="*/ 2147483647 h 81"/>
              <a:gd name="T28" fmla="*/ 2147483647 w 108"/>
              <a:gd name="T29" fmla="*/ 2147483647 h 81"/>
              <a:gd name="T30" fmla="*/ 0 w 108"/>
              <a:gd name="T31" fmla="*/ 2147483647 h 81"/>
              <a:gd name="T32" fmla="*/ 2147483647 w 108"/>
              <a:gd name="T33" fmla="*/ 2147483647 h 81"/>
              <a:gd name="T34" fmla="*/ 2147483647 w 108"/>
              <a:gd name="T35" fmla="*/ 2147483647 h 81"/>
              <a:gd name="T36" fmla="*/ 2147483647 w 108"/>
              <a:gd name="T37" fmla="*/ 2147483647 h 81"/>
              <a:gd name="T38" fmla="*/ 2147483647 w 108"/>
              <a:gd name="T39" fmla="*/ 2147483647 h 81"/>
              <a:gd name="T40" fmla="*/ 2147483647 w 108"/>
              <a:gd name="T41" fmla="*/ 2147483647 h 81"/>
              <a:gd name="T42" fmla="*/ 2147483647 w 108"/>
              <a:gd name="T43" fmla="*/ 2147483647 h 81"/>
              <a:gd name="T44" fmla="*/ 2147483647 w 108"/>
              <a:gd name="T45" fmla="*/ 2147483647 h 81"/>
              <a:gd name="T46" fmla="*/ 2147483647 w 108"/>
              <a:gd name="T47" fmla="*/ 2147483647 h 81"/>
              <a:gd name="T48" fmla="*/ 2147483647 w 108"/>
              <a:gd name="T49" fmla="*/ 2147483647 h 81"/>
              <a:gd name="T50" fmla="*/ 2147483647 w 108"/>
              <a:gd name="T51" fmla="*/ 2147483647 h 81"/>
              <a:gd name="T52" fmla="*/ 2147483647 w 108"/>
              <a:gd name="T53" fmla="*/ 2147483647 h 81"/>
              <a:gd name="T54" fmla="*/ 2147483647 w 108"/>
              <a:gd name="T55" fmla="*/ 2147483647 h 81"/>
              <a:gd name="T56" fmla="*/ 2147483647 w 108"/>
              <a:gd name="T57" fmla="*/ 2147483647 h 81"/>
              <a:gd name="T58" fmla="*/ 2147483647 w 108"/>
              <a:gd name="T59" fmla="*/ 2147483647 h 81"/>
              <a:gd name="T60" fmla="*/ 2147483647 w 108"/>
              <a:gd name="T61" fmla="*/ 2147483647 h 81"/>
              <a:gd name="T62" fmla="*/ 2147483647 w 108"/>
              <a:gd name="T63" fmla="*/ 2147483647 h 81"/>
              <a:gd name="T64" fmla="*/ 2147483647 w 108"/>
              <a:gd name="T65" fmla="*/ 2147483647 h 81"/>
              <a:gd name="T66" fmla="*/ 2147483647 w 108"/>
              <a:gd name="T67" fmla="*/ 2147483647 h 81"/>
              <a:gd name="T68" fmla="*/ 2147483647 w 108"/>
              <a:gd name="T69" fmla="*/ 2147483647 h 81"/>
              <a:gd name="T70" fmla="*/ 2147483647 w 108"/>
              <a:gd name="T71" fmla="*/ 2147483647 h 81"/>
              <a:gd name="T72" fmla="*/ 2147483647 w 108"/>
              <a:gd name="T73" fmla="*/ 2147483647 h 81"/>
              <a:gd name="T74" fmla="*/ 2147483647 w 108"/>
              <a:gd name="T75" fmla="*/ 2147483647 h 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8"/>
              <a:gd name="T115" fmla="*/ 0 h 81"/>
              <a:gd name="T116" fmla="*/ 108 w 108"/>
              <a:gd name="T117" fmla="*/ 81 h 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solidFill>
          <a:ln>
            <a:noFill/>
          </a:ln>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60" name="文本框 59"/>
          <p:cNvSpPr txBox="1"/>
          <p:nvPr/>
        </p:nvSpPr>
        <p:spPr>
          <a:xfrm>
            <a:off x="4041731" y="4114987"/>
            <a:ext cx="1236122" cy="276999"/>
          </a:xfrm>
          <a:prstGeom prst="rect">
            <a:avLst/>
          </a:prstGeom>
          <a:noFill/>
        </p:spPr>
        <p:txBody>
          <a:bodyPr wrap="square" rtlCol="0">
            <a:spAutoFit/>
          </a:bodyPr>
          <a:lstStyle/>
          <a:p>
            <a:r>
              <a:rPr lang="zh-CN" altLang="en-US" sz="1200" b="1" dirty="0" smtClean="0">
                <a:solidFill>
                  <a:schemeClr val="bg1"/>
                </a:solidFill>
              </a:rPr>
              <a:t>校内兼职教师</a:t>
            </a:r>
            <a:endParaRPr lang="zh-CN" altLang="en-US" sz="1200" b="1" dirty="0">
              <a:solidFill>
                <a:schemeClr val="bg1"/>
              </a:solidFill>
            </a:endParaRPr>
          </a:p>
        </p:txBody>
      </p:sp>
      <p:sp>
        <p:nvSpPr>
          <p:cNvPr id="61" name="文本框 60"/>
          <p:cNvSpPr txBox="1"/>
          <p:nvPr/>
        </p:nvSpPr>
        <p:spPr>
          <a:xfrm>
            <a:off x="5036289" y="4083012"/>
            <a:ext cx="914031" cy="369332"/>
          </a:xfrm>
          <a:prstGeom prst="rect">
            <a:avLst/>
          </a:prstGeom>
          <a:noFill/>
        </p:spPr>
        <p:txBody>
          <a:bodyPr wrap="square" rtlCol="0">
            <a:spAutoFit/>
          </a:bodyPr>
          <a:lstStyle/>
          <a:p>
            <a:r>
              <a:rPr lang="en-US" altLang="zh-CN" b="1" dirty="0" smtClean="0">
                <a:solidFill>
                  <a:srgbClr val="002060"/>
                </a:solidFill>
              </a:rPr>
              <a:t>32%</a:t>
            </a:r>
            <a:endParaRPr lang="zh-CN" altLang="en-US" b="1" dirty="0">
              <a:solidFill>
                <a:srgbClr val="002060"/>
              </a:solidFill>
            </a:endParaRPr>
          </a:p>
        </p:txBody>
      </p:sp>
      <p:sp>
        <p:nvSpPr>
          <p:cNvPr id="70" name="文本框 69"/>
          <p:cNvSpPr txBox="1"/>
          <p:nvPr/>
        </p:nvSpPr>
        <p:spPr>
          <a:xfrm>
            <a:off x="1153832" y="4498515"/>
            <a:ext cx="914031" cy="369332"/>
          </a:xfrm>
          <a:prstGeom prst="rect">
            <a:avLst/>
          </a:prstGeom>
          <a:noFill/>
        </p:spPr>
        <p:txBody>
          <a:bodyPr wrap="square" rtlCol="0">
            <a:spAutoFit/>
          </a:bodyPr>
          <a:lstStyle/>
          <a:p>
            <a:r>
              <a:rPr lang="en-US" altLang="zh-CN" b="1" dirty="0" smtClean="0">
                <a:solidFill>
                  <a:srgbClr val="AC0000"/>
                </a:solidFill>
              </a:rPr>
              <a:t>46%</a:t>
            </a:r>
            <a:endParaRPr lang="zh-CN" altLang="en-US" b="1" dirty="0">
              <a:solidFill>
                <a:srgbClr val="AC0000"/>
              </a:solidFill>
            </a:endParaRPr>
          </a:p>
        </p:txBody>
      </p:sp>
      <p:sp>
        <p:nvSpPr>
          <p:cNvPr id="69" name="文本框 68"/>
          <p:cNvSpPr txBox="1"/>
          <p:nvPr/>
        </p:nvSpPr>
        <p:spPr>
          <a:xfrm>
            <a:off x="1719742" y="4546877"/>
            <a:ext cx="1236122" cy="276999"/>
          </a:xfrm>
          <a:prstGeom prst="rect">
            <a:avLst/>
          </a:prstGeom>
          <a:noFill/>
        </p:spPr>
        <p:txBody>
          <a:bodyPr wrap="square" rtlCol="0">
            <a:spAutoFit/>
          </a:bodyPr>
          <a:lstStyle/>
          <a:p>
            <a:r>
              <a:rPr lang="zh-CN" altLang="en-US" sz="1200" b="1" dirty="0" smtClean="0">
                <a:solidFill>
                  <a:schemeClr val="bg1"/>
                </a:solidFill>
              </a:rPr>
              <a:t>企业兼职教师</a:t>
            </a:r>
            <a:endParaRPr lang="zh-CN" altLang="en-US" sz="1200" b="1" dirty="0">
              <a:solidFill>
                <a:schemeClr val="bg1"/>
              </a:solidFill>
            </a:endParaRPr>
          </a:p>
        </p:txBody>
      </p:sp>
      <p:pic>
        <p:nvPicPr>
          <p:cNvPr id="74" name="图片 73"/>
          <p:cNvPicPr>
            <a:picLocks noChangeAspect="1"/>
          </p:cNvPicPr>
          <p:nvPr/>
        </p:nvPicPr>
        <p:blipFill rotWithShape="1">
          <a:blip r:embed="rId10"/>
          <a:srcRect l="-1489" r="1" b="3005"/>
          <a:stretch/>
        </p:blipFill>
        <p:spPr>
          <a:xfrm>
            <a:off x="2733585" y="3964732"/>
            <a:ext cx="1242041" cy="1196174"/>
          </a:xfrm>
          <a:prstGeom prst="rect">
            <a:avLst/>
          </a:prstGeom>
        </p:spPr>
      </p:pic>
      <p:pic>
        <p:nvPicPr>
          <p:cNvPr id="44" name="图片 43"/>
          <p:cNvPicPr>
            <a:picLocks noChangeAspect="1"/>
          </p:cNvPicPr>
          <p:nvPr/>
        </p:nvPicPr>
        <p:blipFill rotWithShape="1">
          <a:blip r:embed="rId11"/>
          <a:srcRect t="-1" r="47246" b="46864"/>
          <a:stretch/>
        </p:blipFill>
        <p:spPr>
          <a:xfrm rot="5039878">
            <a:off x="3280672" y="3732247"/>
            <a:ext cx="829767" cy="832545"/>
          </a:xfrm>
          <a:prstGeom prst="rect">
            <a:avLst/>
          </a:prstGeom>
        </p:spPr>
      </p:pic>
      <p:pic>
        <p:nvPicPr>
          <p:cNvPr id="56" name="图片 55"/>
          <p:cNvPicPr>
            <a:picLocks noChangeAspect="1"/>
          </p:cNvPicPr>
          <p:nvPr/>
        </p:nvPicPr>
        <p:blipFill rotWithShape="1">
          <a:blip r:embed="rId11">
            <a:duotone>
              <a:schemeClr val="accent3">
                <a:shade val="45000"/>
                <a:satMod val="135000"/>
              </a:schemeClr>
              <a:prstClr val="white"/>
            </a:duotone>
          </a:blip>
          <a:srcRect l="49941" t="-268" r="-3026" b="60936"/>
          <a:stretch/>
        </p:blipFill>
        <p:spPr>
          <a:xfrm rot="5106238">
            <a:off x="3473152" y="4646265"/>
            <a:ext cx="834972" cy="616237"/>
          </a:xfrm>
          <a:prstGeom prst="rect">
            <a:avLst/>
          </a:prstGeom>
        </p:spPr>
      </p:pic>
      <p:pic>
        <p:nvPicPr>
          <p:cNvPr id="73" name="图片 72"/>
          <p:cNvPicPr>
            <a:picLocks noChangeAspect="1"/>
          </p:cNvPicPr>
          <p:nvPr/>
        </p:nvPicPr>
        <p:blipFill rotWithShape="1">
          <a:blip r:embed="rId10"/>
          <a:srcRect l="41540" b="3005"/>
          <a:stretch/>
        </p:blipFill>
        <p:spPr>
          <a:xfrm>
            <a:off x="3234407" y="3773329"/>
            <a:ext cx="926654" cy="1549291"/>
          </a:xfrm>
          <a:prstGeom prst="rect">
            <a:avLst/>
          </a:prstGeom>
        </p:spPr>
      </p:pic>
      <p:sp>
        <p:nvSpPr>
          <p:cNvPr id="75" name="文本框 74"/>
          <p:cNvSpPr txBox="1"/>
          <p:nvPr/>
        </p:nvSpPr>
        <p:spPr>
          <a:xfrm>
            <a:off x="191809" y="3830392"/>
            <a:ext cx="1602091" cy="923330"/>
          </a:xfrm>
          <a:prstGeom prst="rect">
            <a:avLst/>
          </a:prstGeom>
          <a:noFill/>
        </p:spPr>
        <p:txBody>
          <a:bodyPr wrap="square" rtlCol="0">
            <a:spAutoFit/>
          </a:bodyPr>
          <a:lstStyle/>
          <a:p>
            <a:r>
              <a:rPr lang="en-US" altLang="zh-CN" b="1" dirty="0" smtClean="0">
                <a:solidFill>
                  <a:srgbClr val="FF0000"/>
                </a:solidFill>
              </a:rPr>
              <a:t>8</a:t>
            </a:r>
            <a:r>
              <a:rPr lang="zh-CN" altLang="en-US" b="1" dirty="0" smtClean="0">
                <a:solidFill>
                  <a:srgbClr val="FF0000"/>
                </a:solidFill>
              </a:rPr>
              <a:t>、需要</a:t>
            </a:r>
            <a:r>
              <a:rPr lang="zh-CN" altLang="en-US" b="1" dirty="0" smtClean="0">
                <a:solidFill>
                  <a:srgbClr val="FF0000"/>
                </a:solidFill>
              </a:rPr>
              <a:t>中信和学院提供数据</a:t>
            </a:r>
            <a:endParaRPr lang="zh-CN" altLang="en-US" b="1" dirty="0">
              <a:solidFill>
                <a:srgbClr val="FF0000"/>
              </a:solidFill>
            </a:endParaRPr>
          </a:p>
        </p:txBody>
      </p:sp>
      <p:sp>
        <p:nvSpPr>
          <p:cNvPr id="76" name="文本框 75"/>
          <p:cNvSpPr txBox="1"/>
          <p:nvPr/>
        </p:nvSpPr>
        <p:spPr>
          <a:xfrm>
            <a:off x="391125" y="9685441"/>
            <a:ext cx="1265147" cy="1754326"/>
          </a:xfrm>
          <a:prstGeom prst="rect">
            <a:avLst/>
          </a:prstGeom>
          <a:noFill/>
        </p:spPr>
        <p:txBody>
          <a:bodyPr wrap="square" rtlCol="0">
            <a:spAutoFit/>
          </a:bodyPr>
          <a:lstStyle/>
          <a:p>
            <a:r>
              <a:rPr lang="en-US" altLang="zh-CN" b="1" dirty="0" smtClean="0">
                <a:solidFill>
                  <a:schemeClr val="bg1"/>
                </a:solidFill>
              </a:rPr>
              <a:t>9</a:t>
            </a:r>
            <a:r>
              <a:rPr lang="zh-CN" altLang="en-US" b="1" dirty="0" smtClean="0">
                <a:solidFill>
                  <a:schemeClr val="bg1"/>
                </a:solidFill>
              </a:rPr>
              <a:t>、需要</a:t>
            </a:r>
            <a:r>
              <a:rPr lang="zh-CN" altLang="en-US" b="1" dirty="0" smtClean="0">
                <a:solidFill>
                  <a:schemeClr val="bg1"/>
                </a:solidFill>
              </a:rPr>
              <a:t>中信提供讲师照片和信息介绍</a:t>
            </a:r>
            <a:endParaRPr lang="en-US" altLang="zh-CN" b="1" dirty="0" smtClean="0">
              <a:solidFill>
                <a:schemeClr val="bg1"/>
              </a:solidFill>
            </a:endParaRPr>
          </a:p>
          <a:p>
            <a:r>
              <a:rPr lang="en-US" altLang="zh-CN" b="1" dirty="0" smtClean="0">
                <a:solidFill>
                  <a:schemeClr val="bg1"/>
                </a:solidFill>
              </a:rPr>
              <a:t>(</a:t>
            </a:r>
            <a:r>
              <a:rPr lang="zh-CN" altLang="en-US" b="1" dirty="0" smtClean="0">
                <a:solidFill>
                  <a:schemeClr val="bg1"/>
                </a:solidFill>
              </a:rPr>
              <a:t>请参考右侧图片</a:t>
            </a:r>
            <a:r>
              <a:rPr lang="en-US" altLang="zh-CN" b="1" dirty="0" smtClean="0">
                <a:solidFill>
                  <a:schemeClr val="bg1"/>
                </a:solidFill>
              </a:rPr>
              <a:t>)</a:t>
            </a:r>
            <a:endParaRPr lang="zh-CN" altLang="en-US" b="1" dirty="0">
              <a:solidFill>
                <a:schemeClr val="bg1"/>
              </a:solidFill>
            </a:endParaRPr>
          </a:p>
        </p:txBody>
      </p:sp>
      <p:pic>
        <p:nvPicPr>
          <p:cNvPr id="77" name="图片 76"/>
          <p:cNvPicPr>
            <a:picLocks noChangeAspect="1"/>
          </p:cNvPicPr>
          <p:nvPr/>
        </p:nvPicPr>
        <p:blipFill>
          <a:blip r:embed="rId12"/>
          <a:stretch>
            <a:fillRect/>
          </a:stretch>
        </p:blipFill>
        <p:spPr>
          <a:xfrm>
            <a:off x="2143247" y="9596087"/>
            <a:ext cx="2735891" cy="1933034"/>
          </a:xfrm>
          <a:prstGeom prst="rect">
            <a:avLst/>
          </a:prstGeom>
        </p:spPr>
      </p:pic>
      <p:pic>
        <p:nvPicPr>
          <p:cNvPr id="91" name="图片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38818" y="6771564"/>
            <a:ext cx="403116" cy="547824"/>
          </a:xfrm>
          <a:prstGeom prst="rect">
            <a:avLst/>
          </a:prstGeom>
        </p:spPr>
      </p:pic>
      <p:pic>
        <p:nvPicPr>
          <p:cNvPr id="92" name="图片 9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48466" y="7360521"/>
            <a:ext cx="402883" cy="547507"/>
          </a:xfrm>
          <a:prstGeom prst="rect">
            <a:avLst/>
          </a:prstGeom>
        </p:spPr>
      </p:pic>
      <p:pic>
        <p:nvPicPr>
          <p:cNvPr id="93" name="图片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50701" y="6780553"/>
            <a:ext cx="407372" cy="553608"/>
          </a:xfrm>
          <a:prstGeom prst="rect">
            <a:avLst/>
          </a:prstGeom>
        </p:spPr>
      </p:pic>
      <p:pic>
        <p:nvPicPr>
          <p:cNvPr id="94" name="图片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74446" y="6792984"/>
            <a:ext cx="394433" cy="536024"/>
          </a:xfrm>
          <a:prstGeom prst="rect">
            <a:avLst/>
          </a:prstGeom>
        </p:spPr>
      </p:pic>
      <p:pic>
        <p:nvPicPr>
          <p:cNvPr id="95" name="图片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25886" y="7359145"/>
            <a:ext cx="403116" cy="548883"/>
          </a:xfrm>
          <a:prstGeom prst="rect">
            <a:avLst/>
          </a:prstGeom>
        </p:spPr>
      </p:pic>
      <p:pic>
        <p:nvPicPr>
          <p:cNvPr id="96" name="图片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98531" y="6783806"/>
            <a:ext cx="402057" cy="546385"/>
          </a:xfrm>
          <a:prstGeom prst="rect">
            <a:avLst/>
          </a:prstGeom>
        </p:spPr>
      </p:pic>
      <p:pic>
        <p:nvPicPr>
          <p:cNvPr id="97" name="图片 9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18674" y="6779788"/>
            <a:ext cx="403116" cy="547824"/>
          </a:xfrm>
          <a:prstGeom prst="rect">
            <a:avLst/>
          </a:prstGeom>
        </p:spPr>
      </p:pic>
      <p:pic>
        <p:nvPicPr>
          <p:cNvPr id="98" name="图片 9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807727" y="6771564"/>
            <a:ext cx="408298" cy="554867"/>
          </a:xfrm>
          <a:prstGeom prst="rect">
            <a:avLst/>
          </a:prstGeom>
        </p:spPr>
      </p:pic>
      <p:pic>
        <p:nvPicPr>
          <p:cNvPr id="99" name="图片 9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02001" y="7359145"/>
            <a:ext cx="400761" cy="544624"/>
          </a:xfrm>
          <a:prstGeom prst="rect">
            <a:avLst/>
          </a:prstGeom>
        </p:spPr>
      </p:pic>
      <p:pic>
        <p:nvPicPr>
          <p:cNvPr id="100" name="图片 9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74703" y="7363834"/>
            <a:ext cx="403758" cy="548697"/>
          </a:xfrm>
          <a:prstGeom prst="rect">
            <a:avLst/>
          </a:prstGeom>
        </p:spPr>
      </p:pic>
      <p:pic>
        <p:nvPicPr>
          <p:cNvPr id="101" name="图片 10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45013" y="7359145"/>
            <a:ext cx="396920" cy="539404"/>
          </a:xfrm>
          <a:prstGeom prst="rect">
            <a:avLst/>
          </a:prstGeom>
        </p:spPr>
      </p:pic>
      <p:pic>
        <p:nvPicPr>
          <p:cNvPr id="102" name="图片 10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72651" y="7359146"/>
            <a:ext cx="396920" cy="539404"/>
          </a:xfrm>
          <a:prstGeom prst="rect">
            <a:avLst/>
          </a:prstGeom>
        </p:spPr>
      </p:pic>
      <p:pic>
        <p:nvPicPr>
          <p:cNvPr id="103" name="图片 10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98248" y="7359145"/>
            <a:ext cx="396920" cy="539404"/>
          </a:xfrm>
          <a:prstGeom prst="rect">
            <a:avLst/>
          </a:prstGeom>
        </p:spPr>
      </p:pic>
      <p:pic>
        <p:nvPicPr>
          <p:cNvPr id="104" name="图片 10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70610" y="6780508"/>
            <a:ext cx="398720" cy="541850"/>
          </a:xfrm>
          <a:prstGeom prst="rect">
            <a:avLst/>
          </a:prstGeom>
        </p:spPr>
      </p:pic>
      <p:pic>
        <p:nvPicPr>
          <p:cNvPr id="105" name="图片 1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698282" y="6777734"/>
            <a:ext cx="394793" cy="536513"/>
          </a:xfrm>
          <a:prstGeom prst="rect">
            <a:avLst/>
          </a:prstGeom>
        </p:spPr>
      </p:pic>
      <p:pic>
        <p:nvPicPr>
          <p:cNvPr id="106" name="图片 105"/>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824162" y="7359145"/>
            <a:ext cx="403895" cy="548883"/>
          </a:xfrm>
          <a:prstGeom prst="rect">
            <a:avLst/>
          </a:prstGeom>
        </p:spPr>
      </p:pic>
      <p:pic>
        <p:nvPicPr>
          <p:cNvPr id="107" name="图片 106"/>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852219" y="7935337"/>
            <a:ext cx="389714" cy="529611"/>
          </a:xfrm>
          <a:prstGeom prst="rect">
            <a:avLst/>
          </a:prstGeom>
        </p:spPr>
      </p:pic>
      <p:pic>
        <p:nvPicPr>
          <p:cNvPr id="108" name="图片 10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72651" y="7929651"/>
            <a:ext cx="393899" cy="535298"/>
          </a:xfrm>
          <a:prstGeom prst="rect">
            <a:avLst/>
          </a:prstGeom>
        </p:spPr>
      </p:pic>
      <p:pic>
        <p:nvPicPr>
          <p:cNvPr id="109" name="图片 10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692498" y="7928339"/>
            <a:ext cx="396953" cy="539449"/>
          </a:xfrm>
          <a:prstGeom prst="rect">
            <a:avLst/>
          </a:prstGeom>
        </p:spPr>
      </p:pic>
      <p:pic>
        <p:nvPicPr>
          <p:cNvPr id="110" name="图片 10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113309" y="7928339"/>
            <a:ext cx="410067" cy="557271"/>
          </a:xfrm>
          <a:prstGeom prst="rect">
            <a:avLst/>
          </a:prstGeom>
        </p:spPr>
      </p:pic>
      <p:pic>
        <p:nvPicPr>
          <p:cNvPr id="111" name="图片 110"/>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545367" y="7928339"/>
            <a:ext cx="394863" cy="557239"/>
          </a:xfrm>
          <a:prstGeom prst="rect">
            <a:avLst/>
          </a:prstGeom>
        </p:spPr>
      </p:pic>
      <p:pic>
        <p:nvPicPr>
          <p:cNvPr id="112" name="图片 111"/>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970135" y="7932750"/>
            <a:ext cx="406798" cy="552828"/>
          </a:xfrm>
          <a:prstGeom prst="rect">
            <a:avLst/>
          </a:prstGeom>
        </p:spPr>
      </p:pic>
      <p:pic>
        <p:nvPicPr>
          <p:cNvPr id="113" name="图片 112"/>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392806" y="7927159"/>
            <a:ext cx="410912" cy="558419"/>
          </a:xfrm>
          <a:prstGeom prst="rect">
            <a:avLst/>
          </a:prstGeom>
        </p:spPr>
      </p:pic>
      <p:pic>
        <p:nvPicPr>
          <p:cNvPr id="114" name="图片 11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821866" y="7934138"/>
            <a:ext cx="406191" cy="552003"/>
          </a:xfrm>
          <a:prstGeom prst="rect">
            <a:avLst/>
          </a:prstGeom>
        </p:spPr>
      </p:pic>
      <p:pic>
        <p:nvPicPr>
          <p:cNvPr id="78" name="图片 7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597" y="764214"/>
            <a:ext cx="6858000" cy="2128277"/>
          </a:xfrm>
          <a:prstGeom prst="rect">
            <a:avLst/>
          </a:prstGeom>
        </p:spPr>
      </p:pic>
      <p:sp>
        <p:nvSpPr>
          <p:cNvPr id="79" name="文本框 78"/>
          <p:cNvSpPr txBox="1"/>
          <p:nvPr/>
        </p:nvSpPr>
        <p:spPr>
          <a:xfrm>
            <a:off x="1435812" y="2095232"/>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a:t>
            </a:r>
            <a:r>
              <a:rPr lang="zh-CN" altLang="en-US" sz="800" b="1" dirty="0">
                <a:solidFill>
                  <a:schemeClr val="bg1"/>
                </a:solidFill>
                <a:latin typeface="微软雅黑" panose="020B0503020204020204" pitchFamily="34" charset="-122"/>
                <a:ea typeface="微软雅黑" panose="020B0503020204020204" pitchFamily="34" charset="-122"/>
              </a:rPr>
              <a:t>化</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2539967" y="2095232"/>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a:t>
            </a:r>
            <a:r>
              <a:rPr lang="zh-CN" altLang="en-US" sz="800" b="1" dirty="0">
                <a:solidFill>
                  <a:schemeClr val="bg1"/>
                </a:solidFill>
                <a:latin typeface="微软雅黑" panose="020B0503020204020204" pitchFamily="34" charset="-122"/>
                <a:ea typeface="微软雅黑" panose="020B0503020204020204" pitchFamily="34" charset="-122"/>
              </a:rPr>
              <a:t>模式</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81" name="矩形 80"/>
          <p:cNvSpPr/>
          <p:nvPr/>
        </p:nvSpPr>
        <p:spPr>
          <a:xfrm>
            <a:off x="3498487" y="2095232"/>
            <a:ext cx="800219" cy="215444"/>
          </a:xfrm>
          <a:prstGeom prst="rect">
            <a:avLst/>
          </a:prstGeom>
        </p:spPr>
        <p:txBody>
          <a:bodyPr wrap="none">
            <a:spAutoFit/>
          </a:bodyPr>
          <a:lstStyle/>
          <a:p>
            <a:pPr lvl="0" algn="ctr"/>
            <a:r>
              <a:rPr lang="zh-CN" altLang="en-US" sz="800" b="1" dirty="0">
                <a:solidFill>
                  <a:srgbClr val="D0FC3E"/>
                </a:solidFill>
                <a:latin typeface="微软雅黑" panose="020B0503020204020204" pitchFamily="34" charset="-122"/>
                <a:ea typeface="微软雅黑" panose="020B0503020204020204" pitchFamily="34" charset="-122"/>
              </a:rPr>
              <a:t>最佳</a:t>
            </a:r>
            <a:r>
              <a:rPr lang="zh-CN" altLang="en-US" sz="800" b="1" dirty="0">
                <a:solidFill>
                  <a:srgbClr val="D0FC3E"/>
                </a:solidFill>
                <a:latin typeface="微软雅黑" panose="020B0503020204020204" pitchFamily="34" charset="-122"/>
                <a:ea typeface="微软雅黑" panose="020B0503020204020204" pitchFamily="34" charset="-122"/>
              </a:rPr>
              <a:t>师资</a:t>
            </a:r>
            <a:r>
              <a:rPr lang="zh-CN" altLang="en-US" sz="800" b="1" dirty="0">
                <a:solidFill>
                  <a:srgbClr val="D0FC3E"/>
                </a:solidFill>
                <a:latin typeface="微软雅黑" panose="020B0503020204020204" pitchFamily="34" charset="-122"/>
                <a:ea typeface="微软雅黑" panose="020B0503020204020204" pitchFamily="34" charset="-122"/>
              </a:rPr>
              <a:t>组合</a:t>
            </a:r>
            <a:endParaRPr lang="zh-CN" altLang="en-US" sz="800" b="1" dirty="0">
              <a:solidFill>
                <a:srgbClr val="D0FC3E"/>
              </a:solidFill>
              <a:latin typeface="微软雅黑" panose="020B0503020204020204" pitchFamily="34" charset="-122"/>
              <a:ea typeface="微软雅黑" panose="020B0503020204020204" pitchFamily="34" charset="-122"/>
            </a:endParaRPr>
          </a:p>
        </p:txBody>
      </p:sp>
      <p:sp>
        <p:nvSpPr>
          <p:cNvPr id="82" name="矩形 81"/>
          <p:cNvSpPr/>
          <p:nvPr/>
        </p:nvSpPr>
        <p:spPr>
          <a:xfrm>
            <a:off x="4454537" y="2101657"/>
            <a:ext cx="800219" cy="215444"/>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毕业选择多样</a:t>
            </a:r>
            <a:endParaRPr lang="zh-CN" altLang="en-US" sz="2000" dirty="0">
              <a:solidFill>
                <a:schemeClr val="bg1"/>
              </a:solidFill>
            </a:endParaRPr>
          </a:p>
        </p:txBody>
      </p:sp>
    </p:spTree>
    <p:extLst>
      <p:ext uri="{BB962C8B-B14F-4D97-AF65-F5344CB8AC3E}">
        <p14:creationId xmlns:p14="http://schemas.microsoft.com/office/powerpoint/2010/main" val="2593228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098" y="3221770"/>
            <a:ext cx="6710767" cy="22581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2921182"/>
            <a:ext cx="6858594" cy="301708"/>
          </a:xfrm>
          <a:prstGeom prst="rect">
            <a:avLst/>
          </a:prstGeom>
          <a:solidFill>
            <a:srgbClr val="E7E6E6"/>
          </a:solidFill>
        </p:spPr>
      </p:pic>
      <p:sp>
        <p:nvSpPr>
          <p:cNvPr id="3" name="矩形 2"/>
          <p:cNvSpPr/>
          <p:nvPr/>
        </p:nvSpPr>
        <p:spPr>
          <a:xfrm>
            <a:off x="0" y="483493"/>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505536"/>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a:t>
            </a:r>
            <a:r>
              <a:rPr lang="zh-CN" altLang="en-US" sz="1200" b="1" dirty="0">
                <a:solidFill>
                  <a:srgbClr val="AC0000"/>
                </a:solidFill>
                <a:latin typeface="+mn-ea"/>
              </a:rPr>
              <a:t>就业优势    </a:t>
            </a:r>
            <a:r>
              <a:rPr lang="zh-CN" altLang="en-US" sz="1200" b="1" dirty="0">
                <a:latin typeface="+mn-ea"/>
              </a:rPr>
              <a:t>网上报名    关于我们</a:t>
            </a:r>
          </a:p>
        </p:txBody>
      </p:sp>
      <p:cxnSp>
        <p:nvCxnSpPr>
          <p:cNvPr id="8" name="直接连接符 7"/>
          <p:cNvCxnSpPr/>
          <p:nvPr/>
        </p:nvCxnSpPr>
        <p:spPr>
          <a:xfrm>
            <a:off x="1933502" y="87468"/>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64663"/>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7561"/>
            <a:ext cx="1430930" cy="388396"/>
          </a:xfrm>
          <a:prstGeom prst="rect">
            <a:avLst/>
          </a:prstGeom>
        </p:spPr>
      </p:pic>
      <p:sp>
        <p:nvSpPr>
          <p:cNvPr id="46" name="矩形 45"/>
          <p:cNvSpPr/>
          <p:nvPr/>
        </p:nvSpPr>
        <p:spPr>
          <a:xfrm>
            <a:off x="0" y="15500479"/>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033145" y="2932599"/>
            <a:ext cx="1031051" cy="261610"/>
          </a:xfrm>
          <a:prstGeom prst="rect">
            <a:avLst/>
          </a:prstGeom>
        </p:spPr>
        <p:txBody>
          <a:bodyPr wrap="none">
            <a:spAutoFit/>
          </a:bodyPr>
          <a:lstStyle/>
          <a:p>
            <a:r>
              <a:rPr lang="zh-CN" altLang="en-US" sz="1100" b="1" dirty="0">
                <a:solidFill>
                  <a:srgbClr val="C00000"/>
                </a:solidFill>
                <a:latin typeface="+mn-ea"/>
              </a:rPr>
              <a:t>三大毕业选择</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5478822"/>
            <a:ext cx="6858594" cy="301708"/>
          </a:xfrm>
          <a:prstGeom prst="rect">
            <a:avLst/>
          </a:prstGeom>
        </p:spPr>
      </p:pic>
      <p:sp>
        <p:nvSpPr>
          <p:cNvPr id="48" name="矩形 47"/>
          <p:cNvSpPr/>
          <p:nvPr/>
        </p:nvSpPr>
        <p:spPr>
          <a:xfrm>
            <a:off x="3033144" y="5495743"/>
            <a:ext cx="1031051" cy="261610"/>
          </a:xfrm>
          <a:prstGeom prst="rect">
            <a:avLst/>
          </a:prstGeom>
        </p:spPr>
        <p:txBody>
          <a:bodyPr wrap="none">
            <a:spAutoFit/>
          </a:bodyPr>
          <a:lstStyle/>
          <a:p>
            <a:r>
              <a:rPr lang="zh-CN" altLang="en-US" sz="1100" b="1" dirty="0">
                <a:solidFill>
                  <a:srgbClr val="C00000"/>
                </a:solidFill>
                <a:latin typeface="+mn-ea"/>
              </a:rPr>
              <a:t>就业指导系统</a:t>
            </a:r>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7647340"/>
            <a:ext cx="6858594" cy="301708"/>
          </a:xfrm>
          <a:prstGeom prst="rect">
            <a:avLst/>
          </a:prstGeom>
        </p:spPr>
      </p:pic>
      <p:sp>
        <p:nvSpPr>
          <p:cNvPr id="51" name="矩形 50"/>
          <p:cNvSpPr/>
          <p:nvPr/>
        </p:nvSpPr>
        <p:spPr>
          <a:xfrm>
            <a:off x="1866365" y="7677079"/>
            <a:ext cx="3288080" cy="261610"/>
          </a:xfrm>
          <a:prstGeom prst="rect">
            <a:avLst/>
          </a:prstGeom>
        </p:spPr>
        <p:txBody>
          <a:bodyPr wrap="none">
            <a:spAutoFit/>
          </a:bodyPr>
          <a:lstStyle/>
          <a:p>
            <a:r>
              <a:rPr lang="zh-CN" altLang="en-US" sz="1100" b="1" dirty="0">
                <a:solidFill>
                  <a:srgbClr val="C00000"/>
                </a:solidFill>
                <a:latin typeface="+mn-ea"/>
              </a:rPr>
              <a:t>就业跟踪系统：跟踪市场，了解知名企业用人需求</a:t>
            </a: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196728"/>
            <a:ext cx="6858594" cy="301708"/>
          </a:xfrm>
          <a:prstGeom prst="rect">
            <a:avLst/>
          </a:prstGeom>
        </p:spPr>
      </p:pic>
      <p:sp>
        <p:nvSpPr>
          <p:cNvPr id="55" name="矩形 54"/>
          <p:cNvSpPr/>
          <p:nvPr/>
        </p:nvSpPr>
        <p:spPr>
          <a:xfrm>
            <a:off x="3135948" y="10195474"/>
            <a:ext cx="889987" cy="261610"/>
          </a:xfrm>
          <a:prstGeom prst="rect">
            <a:avLst/>
          </a:prstGeom>
        </p:spPr>
        <p:txBody>
          <a:bodyPr wrap="none">
            <a:spAutoFit/>
          </a:bodyPr>
          <a:lstStyle/>
          <a:p>
            <a:r>
              <a:rPr lang="zh-CN" altLang="en-US" sz="1100" b="1" dirty="0">
                <a:solidFill>
                  <a:srgbClr val="C00000"/>
                </a:solidFill>
                <a:latin typeface="+mn-ea"/>
              </a:rPr>
              <a:t>专场招聘会</a:t>
            </a:r>
          </a:p>
        </p:txBody>
      </p:sp>
      <p:sp>
        <p:nvSpPr>
          <p:cNvPr id="57" name="矩形 56"/>
          <p:cNvSpPr/>
          <p:nvPr/>
        </p:nvSpPr>
        <p:spPr>
          <a:xfrm>
            <a:off x="3033144" y="11317199"/>
            <a:ext cx="1203957"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图：招聘会</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006472"/>
            <a:ext cx="6858594" cy="301708"/>
          </a:xfrm>
          <a:prstGeom prst="rect">
            <a:avLst/>
          </a:prstGeom>
        </p:spPr>
      </p:pic>
      <p:sp>
        <p:nvSpPr>
          <p:cNvPr id="59" name="矩形 58"/>
          <p:cNvSpPr/>
          <p:nvPr/>
        </p:nvSpPr>
        <p:spPr>
          <a:xfrm>
            <a:off x="3171213" y="13026521"/>
            <a:ext cx="748923" cy="261610"/>
          </a:xfrm>
          <a:prstGeom prst="rect">
            <a:avLst/>
          </a:prstGeom>
        </p:spPr>
        <p:txBody>
          <a:bodyPr wrap="none">
            <a:spAutoFit/>
          </a:bodyPr>
          <a:lstStyle/>
          <a:p>
            <a:r>
              <a:rPr lang="zh-CN" altLang="en-US" sz="1100" b="1" dirty="0">
                <a:solidFill>
                  <a:srgbClr val="C00000"/>
                </a:solidFill>
                <a:latin typeface="+mn-ea"/>
              </a:rPr>
              <a:t>就业报告</a:t>
            </a:r>
          </a:p>
        </p:txBody>
      </p:sp>
      <p:sp>
        <p:nvSpPr>
          <p:cNvPr id="2" name="矩形 1"/>
          <p:cNvSpPr/>
          <p:nvPr/>
        </p:nvSpPr>
        <p:spPr>
          <a:xfrm>
            <a:off x="1013267" y="4151667"/>
            <a:ext cx="4801314" cy="461665"/>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企业指导推荐工作：成绩合格的“创新班”学生，可以由企业指导推荐工作，人生第一份工作起点高；</a:t>
            </a:r>
          </a:p>
          <a:p>
            <a:r>
              <a:rPr lang="zh-CN" altLang="en-US" sz="800" b="1" dirty="0">
                <a:solidFill>
                  <a:schemeClr val="bg1"/>
                </a:solidFill>
                <a:latin typeface="微软雅黑" panose="020B0503020204020204" pitchFamily="34" charset="-122"/>
                <a:ea typeface="微软雅黑" panose="020B0503020204020204" pitchFamily="34" charset="-122"/>
              </a:rPr>
              <a:t>专门指导考研深造：也可以选择继续深造，“创新班”学生将得到专门指导，考研录取机会大；</a:t>
            </a:r>
          </a:p>
          <a:p>
            <a:r>
              <a:rPr lang="zh-CN" altLang="en-US" sz="800" b="1" dirty="0">
                <a:solidFill>
                  <a:schemeClr val="bg1"/>
                </a:solidFill>
                <a:latin typeface="微软雅黑" panose="020B0503020204020204" pitchFamily="34" charset="-122"/>
                <a:ea typeface="微软雅黑" panose="020B0503020204020204" pitchFamily="34" charset="-122"/>
              </a:rPr>
              <a:t>导师指导自主创业：在导师的指导下，利用企业平台在自主创业的攀登中奋勇向上。</a:t>
            </a:r>
          </a:p>
        </p:txBody>
      </p:sp>
      <p:sp>
        <p:nvSpPr>
          <p:cNvPr id="12" name="矩形 11"/>
          <p:cNvSpPr/>
          <p:nvPr/>
        </p:nvSpPr>
        <p:spPr>
          <a:xfrm>
            <a:off x="2344061" y="8700185"/>
            <a:ext cx="226215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图：知名企业参观图</a:t>
            </a:r>
          </a:p>
        </p:txBody>
      </p:sp>
      <p:pic>
        <p:nvPicPr>
          <p:cNvPr id="73" name="图片 72"/>
          <p:cNvPicPr>
            <a:picLocks noChangeAspect="1"/>
          </p:cNvPicPr>
          <p:nvPr/>
        </p:nvPicPr>
        <p:blipFill>
          <a:blip r:embed="rId5"/>
          <a:stretch>
            <a:fillRect/>
          </a:stretch>
        </p:blipFill>
        <p:spPr>
          <a:xfrm>
            <a:off x="4327485" y="14066"/>
            <a:ext cx="357396" cy="290384"/>
          </a:xfrm>
          <a:prstGeom prst="rect">
            <a:avLst/>
          </a:prstGeom>
        </p:spPr>
      </p:pic>
      <p:sp>
        <p:nvSpPr>
          <p:cNvPr id="74" name="矩形 73"/>
          <p:cNvSpPr/>
          <p:nvPr/>
        </p:nvSpPr>
        <p:spPr>
          <a:xfrm>
            <a:off x="4282029" y="257657"/>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33641"/>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6"/>
          <a:stretch>
            <a:fillRect/>
          </a:stretch>
        </p:blipFill>
        <p:spPr>
          <a:xfrm>
            <a:off x="4854647" y="27686"/>
            <a:ext cx="366231" cy="310365"/>
          </a:xfrm>
          <a:prstGeom prst="rect">
            <a:avLst/>
          </a:prstGeom>
        </p:spPr>
      </p:pic>
      <p:sp>
        <p:nvSpPr>
          <p:cNvPr id="77" name="矩形 76"/>
          <p:cNvSpPr/>
          <p:nvPr/>
        </p:nvSpPr>
        <p:spPr>
          <a:xfrm>
            <a:off x="4784528" y="257657"/>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4146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7"/>
          <a:stretch>
            <a:fillRect/>
          </a:stretch>
        </p:blipFill>
        <p:spPr>
          <a:xfrm>
            <a:off x="5385171" y="67145"/>
            <a:ext cx="292377" cy="240399"/>
          </a:xfrm>
          <a:prstGeom prst="rect">
            <a:avLst/>
          </a:prstGeom>
        </p:spPr>
      </p:pic>
      <p:sp>
        <p:nvSpPr>
          <p:cNvPr id="80" name="矩形 79"/>
          <p:cNvSpPr/>
          <p:nvPr/>
        </p:nvSpPr>
        <p:spPr>
          <a:xfrm>
            <a:off x="5276971" y="257657"/>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4146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8"/>
          <a:stretch>
            <a:fillRect/>
          </a:stretch>
        </p:blipFill>
        <p:spPr>
          <a:xfrm>
            <a:off x="5832583" y="28757"/>
            <a:ext cx="342363" cy="228901"/>
          </a:xfrm>
          <a:prstGeom prst="rect">
            <a:avLst/>
          </a:prstGeom>
        </p:spPr>
      </p:pic>
      <p:sp>
        <p:nvSpPr>
          <p:cNvPr id="83" name="矩形 82"/>
          <p:cNvSpPr/>
          <p:nvPr/>
        </p:nvSpPr>
        <p:spPr>
          <a:xfrm>
            <a:off x="5757542" y="257657"/>
            <a:ext cx="492443" cy="184666"/>
          </a:xfrm>
          <a:prstGeom prst="rect">
            <a:avLst/>
          </a:prstGeom>
        </p:spPr>
        <p:txBody>
          <a:bodyPr wrap="none">
            <a:spAutoFit/>
          </a:bodyPr>
          <a:lstStyle/>
          <a:p>
            <a:r>
              <a:rPr lang="zh-CN" altLang="en-US" sz="600" dirty="0">
                <a:solidFill>
                  <a:srgbClr val="AC0000"/>
                </a:solidFill>
              </a:rPr>
              <a:t>就业优势</a:t>
            </a:r>
          </a:p>
        </p:txBody>
      </p:sp>
      <p:pic>
        <p:nvPicPr>
          <p:cNvPr id="7" name="图片 6"/>
          <p:cNvPicPr>
            <a:picLocks noChangeAspect="1"/>
          </p:cNvPicPr>
          <p:nvPr/>
        </p:nvPicPr>
        <p:blipFill>
          <a:blip r:embed="rId9"/>
          <a:stretch>
            <a:fillRect/>
          </a:stretch>
        </p:blipFill>
        <p:spPr>
          <a:xfrm>
            <a:off x="2434600" y="5875180"/>
            <a:ext cx="2078134" cy="1738995"/>
          </a:xfrm>
          <a:prstGeom prst="rect">
            <a:avLst/>
          </a:prstGeom>
        </p:spPr>
      </p:pic>
      <p:pic>
        <p:nvPicPr>
          <p:cNvPr id="16" name="图片 15"/>
          <p:cNvPicPr>
            <a:picLocks noChangeAspect="1"/>
          </p:cNvPicPr>
          <p:nvPr/>
        </p:nvPicPr>
        <p:blipFill>
          <a:blip r:embed="rId10"/>
          <a:stretch>
            <a:fillRect/>
          </a:stretch>
        </p:blipFill>
        <p:spPr>
          <a:xfrm>
            <a:off x="1563167" y="13410915"/>
            <a:ext cx="3731075" cy="1810669"/>
          </a:xfrm>
          <a:prstGeom prst="rect">
            <a:avLst/>
          </a:prstGeom>
        </p:spPr>
      </p:pic>
      <p:pic>
        <p:nvPicPr>
          <p:cNvPr id="17" name="图片 16"/>
          <p:cNvPicPr>
            <a:picLocks noChangeAspect="1"/>
          </p:cNvPicPr>
          <p:nvPr/>
        </p:nvPicPr>
        <p:blipFill>
          <a:blip r:embed="rId11"/>
          <a:stretch>
            <a:fillRect/>
          </a:stretch>
        </p:blipFill>
        <p:spPr>
          <a:xfrm>
            <a:off x="63096" y="13913557"/>
            <a:ext cx="1289756" cy="848446"/>
          </a:xfrm>
          <a:prstGeom prst="rect">
            <a:avLst/>
          </a:prstGeom>
        </p:spPr>
      </p:pic>
      <p:cxnSp>
        <p:nvCxnSpPr>
          <p:cNvPr id="19" name="曲线连接符 18"/>
          <p:cNvCxnSpPr/>
          <p:nvPr/>
        </p:nvCxnSpPr>
        <p:spPr>
          <a:xfrm rot="10800000">
            <a:off x="740088" y="13854582"/>
            <a:ext cx="1225528" cy="192072"/>
          </a:xfrm>
          <a:prstGeom prst="curvedConnector4">
            <a:avLst>
              <a:gd name="adj1" fmla="val 927"/>
              <a:gd name="adj2" fmla="val 24591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63590" y="6238395"/>
            <a:ext cx="1778523" cy="646331"/>
          </a:xfrm>
          <a:prstGeom prst="rect">
            <a:avLst/>
          </a:prstGeom>
          <a:noFill/>
        </p:spPr>
        <p:txBody>
          <a:bodyPr wrap="square" rtlCol="0">
            <a:spAutoFit/>
          </a:bodyPr>
          <a:lstStyle/>
          <a:p>
            <a:r>
              <a:rPr lang="en-US" altLang="zh-CN" b="1" dirty="0" smtClean="0">
                <a:solidFill>
                  <a:srgbClr val="FF0000"/>
                </a:solidFill>
              </a:rPr>
              <a:t>10</a:t>
            </a:r>
            <a:r>
              <a:rPr lang="zh-CN" altLang="en-US" b="1" dirty="0" smtClean="0">
                <a:solidFill>
                  <a:srgbClr val="FF0000"/>
                </a:solidFill>
              </a:rPr>
              <a:t>、内容</a:t>
            </a:r>
            <a:r>
              <a:rPr lang="zh-CN" altLang="en-US" b="1" dirty="0" smtClean="0">
                <a:solidFill>
                  <a:srgbClr val="FF0000"/>
                </a:solidFill>
              </a:rPr>
              <a:t>需指导</a:t>
            </a:r>
            <a:endParaRPr lang="zh-CN" altLang="en-US" b="1" dirty="0">
              <a:solidFill>
                <a:srgbClr val="FF0000"/>
              </a:solidFill>
            </a:endParaRPr>
          </a:p>
        </p:txBody>
      </p:sp>
      <p:sp>
        <p:nvSpPr>
          <p:cNvPr id="39" name="文本框 38"/>
          <p:cNvSpPr txBox="1"/>
          <p:nvPr/>
        </p:nvSpPr>
        <p:spPr>
          <a:xfrm>
            <a:off x="463590" y="8568816"/>
            <a:ext cx="1402775" cy="923330"/>
          </a:xfrm>
          <a:prstGeom prst="rect">
            <a:avLst/>
          </a:prstGeom>
          <a:noFill/>
        </p:spPr>
        <p:txBody>
          <a:bodyPr wrap="square" rtlCol="0">
            <a:spAutoFit/>
          </a:bodyPr>
          <a:lstStyle/>
          <a:p>
            <a:r>
              <a:rPr lang="en-US" altLang="zh-CN" b="1" dirty="0" smtClean="0">
                <a:solidFill>
                  <a:srgbClr val="FF0000"/>
                </a:solidFill>
              </a:rPr>
              <a:t>11</a:t>
            </a:r>
            <a:r>
              <a:rPr lang="zh-CN" altLang="en-US" b="1" dirty="0" smtClean="0">
                <a:solidFill>
                  <a:srgbClr val="FF0000"/>
                </a:solidFill>
              </a:rPr>
              <a:t>、需要</a:t>
            </a:r>
            <a:r>
              <a:rPr lang="zh-CN" altLang="en-US" b="1" dirty="0" smtClean="0">
                <a:solidFill>
                  <a:srgbClr val="FF0000"/>
                </a:solidFill>
              </a:rPr>
              <a:t>中信和学院提供</a:t>
            </a:r>
            <a:endParaRPr lang="zh-CN" altLang="en-US" b="1" dirty="0">
              <a:solidFill>
                <a:srgbClr val="FF0000"/>
              </a:solidFill>
            </a:endParaRPr>
          </a:p>
        </p:txBody>
      </p:sp>
      <p:sp>
        <p:nvSpPr>
          <p:cNvPr id="40" name="文本框 39"/>
          <p:cNvSpPr txBox="1"/>
          <p:nvPr/>
        </p:nvSpPr>
        <p:spPr>
          <a:xfrm>
            <a:off x="497571" y="11255892"/>
            <a:ext cx="1402775" cy="923330"/>
          </a:xfrm>
          <a:prstGeom prst="rect">
            <a:avLst/>
          </a:prstGeom>
          <a:noFill/>
        </p:spPr>
        <p:txBody>
          <a:bodyPr wrap="square" rtlCol="0">
            <a:spAutoFit/>
          </a:bodyPr>
          <a:lstStyle/>
          <a:p>
            <a:r>
              <a:rPr lang="en-US" altLang="zh-CN" b="1" dirty="0" smtClean="0">
                <a:solidFill>
                  <a:srgbClr val="FF0000"/>
                </a:solidFill>
              </a:rPr>
              <a:t>12</a:t>
            </a:r>
            <a:r>
              <a:rPr lang="zh-CN" altLang="en-US" b="1" dirty="0" smtClean="0">
                <a:solidFill>
                  <a:srgbClr val="FF0000"/>
                </a:solidFill>
              </a:rPr>
              <a:t>、需要</a:t>
            </a:r>
            <a:r>
              <a:rPr lang="zh-CN" altLang="en-US" b="1" dirty="0" smtClean="0">
                <a:solidFill>
                  <a:srgbClr val="FF0000"/>
                </a:solidFill>
              </a:rPr>
              <a:t>中信和学院提供</a:t>
            </a:r>
            <a:endParaRPr lang="zh-CN" altLang="en-US" b="1" dirty="0">
              <a:solidFill>
                <a:srgbClr val="FF0000"/>
              </a:solidFill>
            </a:endParaRPr>
          </a:p>
        </p:txBody>
      </p:sp>
      <p:sp>
        <p:nvSpPr>
          <p:cNvPr id="41" name="文本框 40"/>
          <p:cNvSpPr txBox="1"/>
          <p:nvPr/>
        </p:nvSpPr>
        <p:spPr>
          <a:xfrm>
            <a:off x="5385171" y="13757998"/>
            <a:ext cx="1354484" cy="923330"/>
          </a:xfrm>
          <a:prstGeom prst="rect">
            <a:avLst/>
          </a:prstGeom>
          <a:noFill/>
        </p:spPr>
        <p:txBody>
          <a:bodyPr wrap="square" rtlCol="0">
            <a:spAutoFit/>
          </a:bodyPr>
          <a:lstStyle/>
          <a:p>
            <a:r>
              <a:rPr lang="en-US" altLang="zh-CN" b="1" dirty="0" smtClean="0">
                <a:solidFill>
                  <a:srgbClr val="FF0000"/>
                </a:solidFill>
              </a:rPr>
              <a:t>13</a:t>
            </a:r>
            <a:r>
              <a:rPr lang="zh-CN" altLang="en-US" b="1" dirty="0" smtClean="0">
                <a:solidFill>
                  <a:srgbClr val="FF0000"/>
                </a:solidFill>
              </a:rPr>
              <a:t>、需要</a:t>
            </a:r>
            <a:r>
              <a:rPr lang="zh-CN" altLang="en-US" b="1" dirty="0" smtClean="0">
                <a:solidFill>
                  <a:srgbClr val="FF0000"/>
                </a:solidFill>
              </a:rPr>
              <a:t>中信提供就业档案</a:t>
            </a:r>
            <a:endParaRPr lang="zh-CN" altLang="en-US" b="1" dirty="0">
              <a:solidFill>
                <a:srgbClr val="FF0000"/>
              </a:solidFill>
            </a:endParaRPr>
          </a:p>
        </p:txBody>
      </p:sp>
      <p:pic>
        <p:nvPicPr>
          <p:cNvPr id="42" name="图片 4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4" y="787218"/>
            <a:ext cx="6858000" cy="2128277"/>
          </a:xfrm>
          <a:prstGeom prst="rect">
            <a:avLst/>
          </a:prstGeom>
        </p:spPr>
      </p:pic>
      <p:sp>
        <p:nvSpPr>
          <p:cNvPr id="43" name="文本框 42"/>
          <p:cNvSpPr txBox="1"/>
          <p:nvPr/>
        </p:nvSpPr>
        <p:spPr>
          <a:xfrm>
            <a:off x="1441563" y="2106734"/>
            <a:ext cx="1050990" cy="215444"/>
          </a:xfrm>
          <a:prstGeom prst="rect">
            <a:avLst/>
          </a:prstGeom>
          <a:noFill/>
        </p:spPr>
        <p:txBody>
          <a:bodyPr wrap="square" rtlCol="0">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课程</a:t>
            </a:r>
            <a:r>
              <a:rPr lang="en-US" altLang="zh-CN" sz="800" b="1" dirty="0">
                <a:solidFill>
                  <a:schemeClr val="bg1"/>
                </a:solidFill>
                <a:latin typeface="微软雅黑" panose="020B0503020204020204" pitchFamily="34" charset="-122"/>
                <a:ea typeface="微软雅黑" panose="020B0503020204020204" pitchFamily="34" charset="-122"/>
              </a:rPr>
              <a:t>&amp;</a:t>
            </a:r>
            <a:r>
              <a:rPr lang="zh-CN" altLang="en-US" sz="800" b="1" dirty="0">
                <a:solidFill>
                  <a:schemeClr val="bg1"/>
                </a:solidFill>
                <a:latin typeface="微软雅黑" panose="020B0503020204020204" pitchFamily="34" charset="-122"/>
                <a:ea typeface="微软雅黑" panose="020B0503020204020204" pitchFamily="34" charset="-122"/>
              </a:rPr>
              <a:t>业界壹体</a:t>
            </a:r>
            <a:r>
              <a:rPr lang="zh-CN" altLang="en-US" sz="800" b="1" dirty="0">
                <a:solidFill>
                  <a:schemeClr val="bg1"/>
                </a:solidFill>
                <a:latin typeface="微软雅黑" panose="020B0503020204020204" pitchFamily="34" charset="-122"/>
                <a:ea typeface="微软雅黑" panose="020B0503020204020204" pitchFamily="34" charset="-122"/>
              </a:rPr>
              <a:t>化</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44" name="矩形 43"/>
          <p:cNvSpPr/>
          <p:nvPr/>
        </p:nvSpPr>
        <p:spPr>
          <a:xfrm>
            <a:off x="2545718" y="210673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先进教育</a:t>
            </a:r>
            <a:r>
              <a:rPr lang="zh-CN" altLang="en-US" sz="800" b="1" dirty="0">
                <a:solidFill>
                  <a:schemeClr val="bg1"/>
                </a:solidFill>
                <a:latin typeface="微软雅黑" panose="020B0503020204020204" pitchFamily="34" charset="-122"/>
                <a:ea typeface="微软雅黑" panose="020B0503020204020204" pitchFamily="34" charset="-122"/>
              </a:rPr>
              <a:t>模式</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3504238" y="2106734"/>
            <a:ext cx="800219" cy="215444"/>
          </a:xfrm>
          <a:prstGeom prst="rect">
            <a:avLst/>
          </a:prstGeom>
        </p:spPr>
        <p:txBody>
          <a:bodyPr wrap="none">
            <a:spAutoFit/>
          </a:bodyPr>
          <a:lstStyle/>
          <a:p>
            <a:pPr lvl="0" algn="ctr"/>
            <a:r>
              <a:rPr lang="zh-CN" altLang="en-US" sz="800" b="1" dirty="0">
                <a:solidFill>
                  <a:schemeClr val="bg1"/>
                </a:solidFill>
                <a:latin typeface="微软雅黑" panose="020B0503020204020204" pitchFamily="34" charset="-122"/>
                <a:ea typeface="微软雅黑" panose="020B0503020204020204" pitchFamily="34" charset="-122"/>
              </a:rPr>
              <a:t>最佳</a:t>
            </a:r>
            <a:r>
              <a:rPr lang="zh-CN" altLang="en-US" sz="800" b="1" dirty="0">
                <a:solidFill>
                  <a:schemeClr val="bg1"/>
                </a:solidFill>
                <a:latin typeface="微软雅黑" panose="020B0503020204020204" pitchFamily="34" charset="-122"/>
                <a:ea typeface="微软雅黑" panose="020B0503020204020204" pitchFamily="34" charset="-122"/>
              </a:rPr>
              <a:t>师资</a:t>
            </a:r>
            <a:r>
              <a:rPr lang="zh-CN" altLang="en-US" sz="800" b="1" dirty="0">
                <a:solidFill>
                  <a:schemeClr val="bg1"/>
                </a:solidFill>
                <a:latin typeface="微软雅黑" panose="020B0503020204020204" pitchFamily="34" charset="-122"/>
                <a:ea typeface="微软雅黑" panose="020B0503020204020204" pitchFamily="34" charset="-122"/>
              </a:rPr>
              <a:t>组合</a:t>
            </a:r>
            <a:endParaRPr lang="zh-CN" altLang="en-US" sz="800" b="1"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4460288" y="2113159"/>
            <a:ext cx="800219" cy="215444"/>
          </a:xfrm>
          <a:prstGeom prst="rect">
            <a:avLst/>
          </a:prstGeom>
        </p:spPr>
        <p:txBody>
          <a:bodyPr wrap="none">
            <a:spAutoFit/>
          </a:bodyPr>
          <a:lstStyle/>
          <a:p>
            <a:r>
              <a:rPr lang="zh-CN" altLang="en-US" sz="800" b="1" dirty="0">
                <a:solidFill>
                  <a:srgbClr val="D0FC3E"/>
                </a:solidFill>
                <a:latin typeface="微软雅黑" panose="020B0503020204020204" pitchFamily="34" charset="-122"/>
                <a:ea typeface="微软雅黑" panose="020B0503020204020204" pitchFamily="34" charset="-122"/>
              </a:rPr>
              <a:t>毕业选择多样</a:t>
            </a:r>
            <a:endParaRPr lang="zh-CN" altLang="en-US" sz="2000" dirty="0">
              <a:solidFill>
                <a:srgbClr val="D0FC3E"/>
              </a:solidFill>
            </a:endParaRPr>
          </a:p>
        </p:txBody>
      </p:sp>
    </p:spTree>
    <p:extLst>
      <p:ext uri="{BB962C8B-B14F-4D97-AF65-F5344CB8AC3E}">
        <p14:creationId xmlns:p14="http://schemas.microsoft.com/office/powerpoint/2010/main" val="690070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65287" y="1348445"/>
            <a:ext cx="5327425" cy="638657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466560"/>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488603"/>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就业优势    </a:t>
            </a:r>
            <a:r>
              <a:rPr lang="zh-CN" altLang="en-US" sz="1200" b="1" dirty="0">
                <a:solidFill>
                  <a:srgbClr val="AC0000"/>
                </a:solidFill>
                <a:latin typeface="+mn-ea"/>
              </a:rPr>
              <a:t>网上报名    </a:t>
            </a:r>
            <a:r>
              <a:rPr lang="zh-CN" altLang="en-US" sz="1200" b="1" dirty="0">
                <a:latin typeface="+mn-ea"/>
              </a:rPr>
              <a:t>关于我们</a:t>
            </a:r>
          </a:p>
        </p:txBody>
      </p:sp>
      <p:cxnSp>
        <p:nvCxnSpPr>
          <p:cNvPr id="8" name="直接连接符 7"/>
          <p:cNvCxnSpPr/>
          <p:nvPr/>
        </p:nvCxnSpPr>
        <p:spPr>
          <a:xfrm>
            <a:off x="1933502" y="70535"/>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47730"/>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24494"/>
            <a:ext cx="1430930" cy="388396"/>
          </a:xfrm>
          <a:prstGeom prst="rect">
            <a:avLst/>
          </a:prstGeom>
        </p:spPr>
      </p:pic>
      <p:pic>
        <p:nvPicPr>
          <p:cNvPr id="73" name="图片 72"/>
          <p:cNvPicPr>
            <a:picLocks noChangeAspect="1"/>
          </p:cNvPicPr>
          <p:nvPr/>
        </p:nvPicPr>
        <p:blipFill>
          <a:blip r:embed="rId3"/>
          <a:stretch>
            <a:fillRect/>
          </a:stretch>
        </p:blipFill>
        <p:spPr>
          <a:xfrm>
            <a:off x="4327485" y="-2867"/>
            <a:ext cx="357396" cy="290384"/>
          </a:xfrm>
          <a:prstGeom prst="rect">
            <a:avLst/>
          </a:prstGeom>
        </p:spPr>
      </p:pic>
      <p:sp>
        <p:nvSpPr>
          <p:cNvPr id="74" name="矩形 73"/>
          <p:cNvSpPr/>
          <p:nvPr/>
        </p:nvSpPr>
        <p:spPr>
          <a:xfrm>
            <a:off x="4282029" y="240724"/>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16708"/>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10753"/>
            <a:ext cx="366231" cy="310365"/>
          </a:xfrm>
          <a:prstGeom prst="rect">
            <a:avLst/>
          </a:prstGeom>
        </p:spPr>
      </p:pic>
      <p:sp>
        <p:nvSpPr>
          <p:cNvPr id="77" name="矩形 76"/>
          <p:cNvSpPr/>
          <p:nvPr/>
        </p:nvSpPr>
        <p:spPr>
          <a:xfrm>
            <a:off x="4784528" y="240724"/>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2453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50212"/>
            <a:ext cx="292377" cy="240399"/>
          </a:xfrm>
          <a:prstGeom prst="rect">
            <a:avLst/>
          </a:prstGeom>
        </p:spPr>
      </p:pic>
      <p:sp>
        <p:nvSpPr>
          <p:cNvPr id="80" name="矩形 79"/>
          <p:cNvSpPr/>
          <p:nvPr/>
        </p:nvSpPr>
        <p:spPr>
          <a:xfrm>
            <a:off x="5276971" y="240724"/>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24535"/>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11824"/>
            <a:ext cx="342363" cy="228901"/>
          </a:xfrm>
          <a:prstGeom prst="rect">
            <a:avLst/>
          </a:prstGeom>
        </p:spPr>
      </p:pic>
      <p:sp>
        <p:nvSpPr>
          <p:cNvPr id="83" name="矩形 82"/>
          <p:cNvSpPr/>
          <p:nvPr/>
        </p:nvSpPr>
        <p:spPr>
          <a:xfrm>
            <a:off x="5757542" y="240724"/>
            <a:ext cx="492443" cy="184666"/>
          </a:xfrm>
          <a:prstGeom prst="rect">
            <a:avLst/>
          </a:prstGeom>
        </p:spPr>
        <p:txBody>
          <a:bodyPr wrap="none">
            <a:spAutoFit/>
          </a:bodyPr>
          <a:lstStyle/>
          <a:p>
            <a:r>
              <a:rPr lang="zh-CN" altLang="en-US" sz="600" dirty="0"/>
              <a:t>就业优势</a:t>
            </a:r>
          </a:p>
        </p:txBody>
      </p:sp>
      <p:cxnSp>
        <p:nvCxnSpPr>
          <p:cNvPr id="6" name="直接连接符 5"/>
          <p:cNvCxnSpPr/>
          <p:nvPr/>
        </p:nvCxnSpPr>
        <p:spPr>
          <a:xfrm>
            <a:off x="1127185" y="2062249"/>
            <a:ext cx="4642229"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020925" y="1817519"/>
            <a:ext cx="2918471" cy="276999"/>
          </a:xfrm>
          <a:prstGeom prst="rect">
            <a:avLst/>
          </a:prstGeom>
          <a:noFill/>
        </p:spPr>
        <p:txBody>
          <a:bodyPr wrap="square" rtlCol="0">
            <a:spAutoFit/>
          </a:bodyPr>
          <a:lstStyle/>
          <a:p>
            <a:r>
              <a:rPr lang="zh-CN" altLang="en-US" sz="1200" b="1" dirty="0" smtClean="0">
                <a:solidFill>
                  <a:srgbClr val="002060"/>
                </a:solidFill>
                <a:latin typeface="黑体" panose="02010609060101010101" pitchFamily="49" charset="-122"/>
                <a:ea typeface="黑体" panose="02010609060101010101" pitchFamily="49" charset="-122"/>
              </a:rPr>
              <a:t>设置姓名与查询密码</a:t>
            </a:r>
            <a:endParaRPr lang="zh-CN" altLang="en-US" sz="1200" b="1" dirty="0">
              <a:solidFill>
                <a:srgbClr val="002060"/>
              </a:solidFill>
              <a:latin typeface="黑体" panose="02010609060101010101" pitchFamily="49" charset="-122"/>
              <a:ea typeface="黑体" panose="02010609060101010101" pitchFamily="49" charset="-122"/>
            </a:endParaRPr>
          </a:p>
        </p:txBody>
      </p:sp>
      <p:sp>
        <p:nvSpPr>
          <p:cNvPr id="10" name="矩形 9"/>
          <p:cNvSpPr/>
          <p:nvPr/>
        </p:nvSpPr>
        <p:spPr>
          <a:xfrm>
            <a:off x="1545389" y="2236826"/>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真实姓名：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12" name="矩形 11"/>
          <p:cNvSpPr/>
          <p:nvPr/>
        </p:nvSpPr>
        <p:spPr>
          <a:xfrm>
            <a:off x="2582852" y="2295289"/>
            <a:ext cx="169917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81012" y="2284653"/>
            <a:ext cx="1396536"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填写真实姓名，不要输入空格 </a:t>
            </a:r>
          </a:p>
        </p:txBody>
      </p:sp>
      <p:sp>
        <p:nvSpPr>
          <p:cNvPr id="27" name="矩形 26"/>
          <p:cNvSpPr/>
          <p:nvPr/>
        </p:nvSpPr>
        <p:spPr>
          <a:xfrm>
            <a:off x="1545388" y="2537424"/>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查询密码：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28" name="矩形 27"/>
          <p:cNvSpPr/>
          <p:nvPr/>
        </p:nvSpPr>
        <p:spPr>
          <a:xfrm>
            <a:off x="2582852" y="2585663"/>
            <a:ext cx="169917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281012" y="2575027"/>
            <a:ext cx="1037463"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该密码用于录取查询 </a:t>
            </a:r>
          </a:p>
        </p:txBody>
      </p:sp>
      <p:cxnSp>
        <p:nvCxnSpPr>
          <p:cNvPr id="30" name="直接连接符 29"/>
          <p:cNvCxnSpPr/>
          <p:nvPr/>
        </p:nvCxnSpPr>
        <p:spPr>
          <a:xfrm>
            <a:off x="1127185" y="3157117"/>
            <a:ext cx="4642229" cy="0"/>
          </a:xfrm>
          <a:prstGeom prst="line">
            <a:avLst/>
          </a:prstGeom>
          <a:ln w="19050">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20925" y="2912387"/>
            <a:ext cx="2918471" cy="276999"/>
          </a:xfrm>
          <a:prstGeom prst="rect">
            <a:avLst/>
          </a:prstGeom>
          <a:noFill/>
        </p:spPr>
        <p:txBody>
          <a:bodyPr wrap="square" rtlCol="0">
            <a:spAutoFit/>
          </a:bodyPr>
          <a:lstStyle/>
          <a:p>
            <a:r>
              <a:rPr lang="zh-CN" altLang="en-US" sz="1200" b="1" dirty="0" smtClean="0">
                <a:solidFill>
                  <a:srgbClr val="002060"/>
                </a:solidFill>
                <a:latin typeface="黑体" panose="02010609060101010101" pitchFamily="49" charset="-122"/>
                <a:ea typeface="黑体" panose="02010609060101010101" pitchFamily="49" charset="-122"/>
              </a:rPr>
              <a:t>设置个人基本信息</a:t>
            </a:r>
            <a:endParaRPr lang="zh-CN" altLang="en-US" sz="1200" b="1" dirty="0">
              <a:solidFill>
                <a:srgbClr val="002060"/>
              </a:solidFill>
              <a:latin typeface="黑体" panose="02010609060101010101" pitchFamily="49" charset="-122"/>
              <a:ea typeface="黑体" panose="02010609060101010101" pitchFamily="49" charset="-122"/>
            </a:endParaRPr>
          </a:p>
        </p:txBody>
      </p:sp>
      <p:sp>
        <p:nvSpPr>
          <p:cNvPr id="15" name="矩形 14"/>
          <p:cNvSpPr/>
          <p:nvPr/>
        </p:nvSpPr>
        <p:spPr>
          <a:xfrm>
            <a:off x="1288958" y="1104403"/>
            <a:ext cx="4330462" cy="4600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35438" y="1191820"/>
            <a:ext cx="4505277" cy="261610"/>
          </a:xfrm>
          <a:prstGeom prst="rect">
            <a:avLst/>
          </a:prstGeom>
        </p:spPr>
        <p:txBody>
          <a:bodyPr wrap="square">
            <a:spAutoFit/>
          </a:bodyPr>
          <a:lstStyle/>
          <a:p>
            <a:r>
              <a:rPr lang="zh-CN" altLang="en-US" sz="1100" b="1" dirty="0">
                <a:solidFill>
                  <a:schemeClr val="bg1"/>
                </a:solidFill>
                <a:latin typeface="黑体" panose="02010609060101010101" pitchFamily="49" charset="-122"/>
                <a:ea typeface="黑体" panose="02010609060101010101" pitchFamily="49" charset="-122"/>
              </a:rPr>
              <a:t>湖南农业大学信息科学技术学院互联网</a:t>
            </a:r>
            <a:r>
              <a:rPr lang="en-US" altLang="zh-CN" sz="1100" b="1" dirty="0">
                <a:solidFill>
                  <a:schemeClr val="bg1"/>
                </a:solidFill>
                <a:latin typeface="黑体" panose="02010609060101010101" pitchFamily="49" charset="-122"/>
                <a:ea typeface="黑体" panose="02010609060101010101" pitchFamily="49" charset="-122"/>
              </a:rPr>
              <a:t>+</a:t>
            </a:r>
            <a:r>
              <a:rPr lang="zh-CN" altLang="en-US" sz="1100" b="1" dirty="0">
                <a:solidFill>
                  <a:schemeClr val="bg1"/>
                </a:solidFill>
                <a:latin typeface="黑体" panose="02010609060101010101" pitchFamily="49" charset="-122"/>
                <a:ea typeface="黑体" panose="02010609060101010101" pitchFamily="49" charset="-122"/>
              </a:rPr>
              <a:t>移动应用创新实验班网上报名</a:t>
            </a:r>
            <a:endParaRPr lang="zh-CN" altLang="en-US" sz="1100" dirty="0">
              <a:solidFill>
                <a:schemeClr val="bg1"/>
              </a:solidFill>
              <a:latin typeface="黑体" panose="02010609060101010101" pitchFamily="49" charset="-122"/>
              <a:ea typeface="黑体" panose="02010609060101010101" pitchFamily="49" charset="-122"/>
            </a:endParaRPr>
          </a:p>
        </p:txBody>
      </p:sp>
      <p:sp>
        <p:nvSpPr>
          <p:cNvPr id="17" name="直角三角形 16"/>
          <p:cNvSpPr/>
          <p:nvPr/>
        </p:nvSpPr>
        <p:spPr>
          <a:xfrm>
            <a:off x="5619420" y="1109430"/>
            <a:ext cx="121295" cy="239015"/>
          </a:xfrm>
          <a:prstGeom prst="rtTriangle">
            <a:avLst/>
          </a:prstGeom>
          <a:solidFill>
            <a:srgbClr val="000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endParaRPr>
          </a:p>
        </p:txBody>
      </p:sp>
      <p:sp>
        <p:nvSpPr>
          <p:cNvPr id="36" name="矩形 35"/>
          <p:cNvSpPr/>
          <p:nvPr/>
        </p:nvSpPr>
        <p:spPr>
          <a:xfrm>
            <a:off x="1079833" y="3369938"/>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录取学院：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37" name="矩形 36"/>
          <p:cNvSpPr/>
          <p:nvPr/>
        </p:nvSpPr>
        <p:spPr>
          <a:xfrm>
            <a:off x="2117297" y="3428401"/>
            <a:ext cx="1287262"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404559" y="3369938"/>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录取专业：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0" name="矩形 39"/>
          <p:cNvSpPr/>
          <p:nvPr/>
        </p:nvSpPr>
        <p:spPr>
          <a:xfrm>
            <a:off x="4442023" y="3418177"/>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216330" y="3707039"/>
            <a:ext cx="896399"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考生号：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3" name="矩形 42"/>
          <p:cNvSpPr/>
          <p:nvPr/>
        </p:nvSpPr>
        <p:spPr>
          <a:xfrm>
            <a:off x="2112730" y="3771615"/>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399992" y="3713152"/>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身份证号：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45" name="矩形 44"/>
          <p:cNvSpPr/>
          <p:nvPr/>
        </p:nvSpPr>
        <p:spPr>
          <a:xfrm>
            <a:off x="4437456" y="3761391"/>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rotWithShape="1">
          <a:blip r:embed="rId7"/>
          <a:srcRect l="4518" t="5206"/>
          <a:stretch/>
        </p:blipFill>
        <p:spPr>
          <a:xfrm>
            <a:off x="3220528" y="3439064"/>
            <a:ext cx="190966" cy="180559"/>
          </a:xfrm>
          <a:prstGeom prst="rect">
            <a:avLst/>
          </a:prstGeom>
        </p:spPr>
      </p:pic>
      <p:sp>
        <p:nvSpPr>
          <p:cNvPr id="51" name="矩形 50"/>
          <p:cNvSpPr/>
          <p:nvPr/>
        </p:nvSpPr>
        <p:spPr>
          <a:xfrm>
            <a:off x="1357394" y="4088258"/>
            <a:ext cx="755335"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性别</a:t>
            </a:r>
            <a:r>
              <a:rPr lang="zh-CN" altLang="en-US" sz="1100" dirty="0" smtClean="0">
                <a:latin typeface="黑体" panose="02010609060101010101" pitchFamily="49" charset="-122"/>
                <a:ea typeface="黑体" panose="02010609060101010101" pitchFamily="49" charset="-122"/>
              </a:rPr>
              <a:t>：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52" name="矩形 51"/>
          <p:cNvSpPr/>
          <p:nvPr/>
        </p:nvSpPr>
        <p:spPr>
          <a:xfrm>
            <a:off x="2112729" y="4143765"/>
            <a:ext cx="526954"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1078435" y="4480481"/>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政治面貌：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54" name="矩形 53"/>
          <p:cNvSpPr/>
          <p:nvPr/>
        </p:nvSpPr>
        <p:spPr>
          <a:xfrm>
            <a:off x="2117004" y="4536816"/>
            <a:ext cx="522679"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632532" y="4536816"/>
            <a:ext cx="535547"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173005" y="4534346"/>
            <a:ext cx="551714"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p:cNvPicPr>
            <a:picLocks noChangeAspect="1"/>
          </p:cNvPicPr>
          <p:nvPr/>
        </p:nvPicPr>
        <p:blipFill rotWithShape="1">
          <a:blip r:embed="rId7"/>
          <a:srcRect l="4518" t="5206"/>
          <a:stretch/>
        </p:blipFill>
        <p:spPr>
          <a:xfrm>
            <a:off x="2448717" y="4155502"/>
            <a:ext cx="190966" cy="180559"/>
          </a:xfrm>
          <a:prstGeom prst="rect">
            <a:avLst/>
          </a:prstGeom>
        </p:spPr>
      </p:pic>
      <p:sp>
        <p:nvSpPr>
          <p:cNvPr id="58" name="矩形 57"/>
          <p:cNvSpPr/>
          <p:nvPr/>
        </p:nvSpPr>
        <p:spPr>
          <a:xfrm>
            <a:off x="2877197" y="4081109"/>
            <a:ext cx="755335"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生日：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59" name="矩形 58"/>
          <p:cNvSpPr/>
          <p:nvPr/>
        </p:nvSpPr>
        <p:spPr>
          <a:xfrm>
            <a:off x="3621733" y="4128827"/>
            <a:ext cx="132891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898385" y="4118552"/>
            <a:ext cx="947695" cy="200055"/>
          </a:xfrm>
          <a:prstGeom prst="rect">
            <a:avLst/>
          </a:prstGeom>
        </p:spPr>
        <p:txBody>
          <a:bodyPr wrap="none">
            <a:spAutoFit/>
          </a:bodyPr>
          <a:lstStyle/>
          <a:p>
            <a:r>
              <a:rPr lang="en-US" altLang="zh-CN" sz="700" dirty="0">
                <a:latin typeface="黑体" panose="02010609060101010101" pitchFamily="49" charset="-122"/>
                <a:ea typeface="黑体" panose="02010609060101010101" pitchFamily="49" charset="-122"/>
              </a:rPr>
              <a:t>(</a:t>
            </a:r>
            <a:r>
              <a:rPr lang="zh-CN" altLang="en-US" sz="700" dirty="0">
                <a:latin typeface="黑体" panose="02010609060101010101" pitchFamily="49" charset="-122"/>
                <a:ea typeface="黑体" panose="02010609060101010101" pitchFamily="49" charset="-122"/>
              </a:rPr>
              <a:t>格式</a:t>
            </a:r>
            <a:r>
              <a:rPr lang="en-US" altLang="zh-CN" sz="700" dirty="0">
                <a:latin typeface="黑体" panose="02010609060101010101" pitchFamily="49" charset="-122"/>
                <a:ea typeface="黑体" panose="02010609060101010101" pitchFamily="49" charset="-122"/>
              </a:rPr>
              <a:t>1998-01-01) </a:t>
            </a:r>
            <a:endParaRPr lang="zh-CN" altLang="en-US" sz="700" dirty="0">
              <a:latin typeface="黑体" panose="02010609060101010101" pitchFamily="49" charset="-122"/>
              <a:ea typeface="黑体" panose="02010609060101010101" pitchFamily="49" charset="-122"/>
            </a:endParaRPr>
          </a:p>
        </p:txBody>
      </p:sp>
      <p:sp>
        <p:nvSpPr>
          <p:cNvPr id="61" name="矩形 60"/>
          <p:cNvSpPr/>
          <p:nvPr/>
        </p:nvSpPr>
        <p:spPr>
          <a:xfrm>
            <a:off x="2625177" y="4490557"/>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所在省份：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62" name="矩形 61"/>
          <p:cNvSpPr/>
          <p:nvPr/>
        </p:nvSpPr>
        <p:spPr>
          <a:xfrm>
            <a:off x="4181618" y="44901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所在县市： </a:t>
            </a:r>
            <a:r>
              <a:rPr lang="zh-CN" altLang="en-US" sz="1200" dirty="0" smtClean="0">
                <a:solidFill>
                  <a:srgbClr val="AC0000"/>
                </a:solidFill>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63" name="矩形 62"/>
          <p:cNvSpPr/>
          <p:nvPr/>
        </p:nvSpPr>
        <p:spPr>
          <a:xfrm>
            <a:off x="1075266" y="48493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报考类别：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64" name="矩形 63"/>
          <p:cNvSpPr/>
          <p:nvPr/>
        </p:nvSpPr>
        <p:spPr>
          <a:xfrm>
            <a:off x="2112730" y="4907766"/>
            <a:ext cx="1287262" cy="1894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399992" y="4849303"/>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高考总分：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66" name="矩形 65"/>
          <p:cNvSpPr/>
          <p:nvPr/>
        </p:nvSpPr>
        <p:spPr>
          <a:xfrm>
            <a:off x="4437456" y="4897542"/>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a:picLocks noChangeAspect="1"/>
          </p:cNvPicPr>
          <p:nvPr/>
        </p:nvPicPr>
        <p:blipFill rotWithShape="1">
          <a:blip r:embed="rId7"/>
          <a:srcRect l="4518" t="5206"/>
          <a:stretch/>
        </p:blipFill>
        <p:spPr>
          <a:xfrm>
            <a:off x="3209025" y="4912195"/>
            <a:ext cx="190966" cy="180559"/>
          </a:xfrm>
          <a:prstGeom prst="rect">
            <a:avLst/>
          </a:prstGeom>
        </p:spPr>
      </p:pic>
      <p:sp>
        <p:nvSpPr>
          <p:cNvPr id="69" name="矩形 68"/>
          <p:cNvSpPr/>
          <p:nvPr/>
        </p:nvSpPr>
        <p:spPr>
          <a:xfrm>
            <a:off x="1075266" y="5183818"/>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英语成绩：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70" name="矩形 69"/>
          <p:cNvSpPr/>
          <p:nvPr/>
        </p:nvSpPr>
        <p:spPr>
          <a:xfrm>
            <a:off x="2112729" y="5235057"/>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3399991" y="5176594"/>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数学成绩：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72" name="矩形 71"/>
          <p:cNvSpPr/>
          <p:nvPr/>
        </p:nvSpPr>
        <p:spPr>
          <a:xfrm>
            <a:off x="4437455" y="5224833"/>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1075266" y="5528203"/>
            <a:ext cx="1037463" cy="276999"/>
          </a:xfrm>
          <a:prstGeom prst="rect">
            <a:avLst/>
          </a:prstGeom>
        </p:spPr>
        <p:txBody>
          <a:bodyPr wrap="none">
            <a:spAutoFit/>
          </a:bodyPr>
          <a:lstStyle/>
          <a:p>
            <a:r>
              <a:rPr lang="zh-CN" altLang="en-US" sz="1100" dirty="0">
                <a:latin typeface="黑体" panose="02010609060101010101" pitchFamily="49" charset="-122"/>
                <a:ea typeface="黑体" panose="02010609060101010101" pitchFamily="49" charset="-122"/>
              </a:rPr>
              <a:t>家庭地址：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85" name="矩形 84"/>
          <p:cNvSpPr/>
          <p:nvPr/>
        </p:nvSpPr>
        <p:spPr>
          <a:xfrm>
            <a:off x="2117332" y="5569509"/>
            <a:ext cx="3607386"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823801" y="5853538"/>
            <a:ext cx="1172116"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家长联系电话：</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89" name="矩形 88"/>
          <p:cNvSpPr/>
          <p:nvPr/>
        </p:nvSpPr>
        <p:spPr>
          <a:xfrm>
            <a:off x="2112729" y="5906448"/>
            <a:ext cx="3607386"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357393" y="6201635"/>
            <a:ext cx="755335"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邮编：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91" name="矩形 90"/>
          <p:cNvSpPr/>
          <p:nvPr/>
        </p:nvSpPr>
        <p:spPr>
          <a:xfrm>
            <a:off x="2123653" y="6252308"/>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410915" y="6193845"/>
            <a:ext cx="1037463" cy="276999"/>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手机号码： </a:t>
            </a:r>
            <a:r>
              <a:rPr lang="zh-CN" altLang="en-US" sz="1200" dirty="0">
                <a:solidFill>
                  <a:srgbClr val="AC0000"/>
                </a:solidFill>
                <a:latin typeface="黑体" panose="02010609060101010101" pitchFamily="49" charset="-122"/>
                <a:ea typeface="黑体" panose="02010609060101010101" pitchFamily="49" charset="-122"/>
              </a:rPr>
              <a:t>*</a:t>
            </a:r>
          </a:p>
        </p:txBody>
      </p:sp>
      <p:sp>
        <p:nvSpPr>
          <p:cNvPr id="93" name="矩形 92"/>
          <p:cNvSpPr/>
          <p:nvPr/>
        </p:nvSpPr>
        <p:spPr>
          <a:xfrm>
            <a:off x="4448379" y="6242084"/>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088283" y="6540602"/>
            <a:ext cx="889987"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电子邮箱：</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95" name="矩形 94"/>
          <p:cNvSpPr/>
          <p:nvPr/>
        </p:nvSpPr>
        <p:spPr>
          <a:xfrm>
            <a:off x="2123652" y="6589247"/>
            <a:ext cx="1287262"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3830797" y="6542381"/>
            <a:ext cx="466794" cy="261610"/>
          </a:xfrm>
          <a:prstGeom prst="rect">
            <a:avLst/>
          </a:prstGeom>
        </p:spPr>
        <p:txBody>
          <a:bodyPr wrap="none">
            <a:spAutoFit/>
          </a:bodyPr>
          <a:lstStyle/>
          <a:p>
            <a:r>
              <a:rPr lang="en-US" altLang="zh-CN" sz="1100" dirty="0" smtClean="0">
                <a:latin typeface="黑体" panose="02010609060101010101" pitchFamily="49" charset="-122"/>
                <a:ea typeface="黑体" panose="02010609060101010101" pitchFamily="49" charset="-122"/>
              </a:rPr>
              <a:t>QQ</a:t>
            </a:r>
            <a:r>
              <a:rPr lang="zh-CN" altLang="en-US" sz="1100" dirty="0" smtClean="0">
                <a:latin typeface="黑体" panose="02010609060101010101" pitchFamily="49" charset="-122"/>
                <a:ea typeface="黑体" panose="02010609060101010101" pitchFamily="49" charset="-122"/>
              </a:rPr>
              <a:t>：</a:t>
            </a:r>
            <a:endParaRPr lang="zh-CN" altLang="en-US" sz="1200" dirty="0">
              <a:solidFill>
                <a:srgbClr val="AC0000"/>
              </a:solidFill>
              <a:latin typeface="黑体" panose="02010609060101010101" pitchFamily="49" charset="-122"/>
              <a:ea typeface="黑体" panose="02010609060101010101" pitchFamily="49" charset="-122"/>
            </a:endParaRPr>
          </a:p>
        </p:txBody>
      </p:sp>
      <p:sp>
        <p:nvSpPr>
          <p:cNvPr id="97" name="矩形 96"/>
          <p:cNvSpPr/>
          <p:nvPr/>
        </p:nvSpPr>
        <p:spPr>
          <a:xfrm>
            <a:off x="4448378" y="6579023"/>
            <a:ext cx="1287263" cy="189419"/>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2112728" y="4102006"/>
            <a:ext cx="325730"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男</a:t>
            </a:r>
            <a:endParaRPr lang="zh-CN" altLang="en-US" sz="1100" dirty="0">
              <a:latin typeface="黑体" panose="02010609060101010101" pitchFamily="49" charset="-122"/>
              <a:ea typeface="黑体" panose="02010609060101010101" pitchFamily="49" charset="-122"/>
            </a:endParaRPr>
          </a:p>
        </p:txBody>
      </p:sp>
      <p:sp>
        <p:nvSpPr>
          <p:cNvPr id="99" name="矩形 98"/>
          <p:cNvSpPr/>
          <p:nvPr/>
        </p:nvSpPr>
        <p:spPr>
          <a:xfrm>
            <a:off x="2117004" y="3379903"/>
            <a:ext cx="607859"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农学院</a:t>
            </a:r>
            <a:endParaRPr lang="zh-CN" altLang="en-US" sz="1100" dirty="0">
              <a:latin typeface="黑体" panose="02010609060101010101" pitchFamily="49" charset="-122"/>
              <a:ea typeface="黑体" panose="02010609060101010101" pitchFamily="49" charset="-122"/>
            </a:endParaRPr>
          </a:p>
        </p:txBody>
      </p:sp>
      <p:sp>
        <p:nvSpPr>
          <p:cNvPr id="100" name="矩形 99"/>
          <p:cNvSpPr/>
          <p:nvPr/>
        </p:nvSpPr>
        <p:spPr>
          <a:xfrm>
            <a:off x="2119414" y="4854043"/>
            <a:ext cx="466794" cy="261610"/>
          </a:xfrm>
          <a:prstGeom prst="rect">
            <a:avLst/>
          </a:prstGeom>
        </p:spPr>
        <p:txBody>
          <a:bodyPr wrap="none">
            <a:spAutoFit/>
          </a:bodyPr>
          <a:lstStyle/>
          <a:p>
            <a:r>
              <a:rPr lang="zh-CN" altLang="en-US" sz="1100" dirty="0" smtClean="0">
                <a:latin typeface="黑体" panose="02010609060101010101" pitchFamily="49" charset="-122"/>
                <a:ea typeface="黑体" panose="02010609060101010101" pitchFamily="49" charset="-122"/>
              </a:rPr>
              <a:t>理科</a:t>
            </a:r>
            <a:endParaRPr lang="zh-CN" altLang="en-US" sz="1100" dirty="0">
              <a:latin typeface="黑体" panose="02010609060101010101" pitchFamily="49" charset="-122"/>
              <a:ea typeface="黑体" panose="02010609060101010101" pitchFamily="49" charset="-122"/>
            </a:endParaRPr>
          </a:p>
        </p:txBody>
      </p:sp>
      <p:sp>
        <p:nvSpPr>
          <p:cNvPr id="24" name="圆角矩形 23"/>
          <p:cNvSpPr/>
          <p:nvPr/>
        </p:nvSpPr>
        <p:spPr>
          <a:xfrm>
            <a:off x="2982270" y="7135518"/>
            <a:ext cx="1105934" cy="293298"/>
          </a:xfrm>
          <a:prstGeom prst="roundRect">
            <a:avLst/>
          </a:prstGeom>
          <a:solidFill>
            <a:srgbClr val="AC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1" name="矩形 100"/>
          <p:cNvSpPr/>
          <p:nvPr/>
        </p:nvSpPr>
        <p:spPr>
          <a:xfrm>
            <a:off x="2982270" y="7141241"/>
            <a:ext cx="1105933" cy="261610"/>
          </a:xfrm>
          <a:prstGeom prst="rect">
            <a:avLst/>
          </a:prstGeom>
        </p:spPr>
        <p:txBody>
          <a:bodyPr wrap="square">
            <a:spAutoFit/>
          </a:bodyPr>
          <a:lstStyle/>
          <a:p>
            <a:pPr algn="ctr"/>
            <a:r>
              <a:rPr lang="zh-CN" altLang="en-US" sz="1100" b="1" dirty="0" smtClean="0">
                <a:solidFill>
                  <a:schemeClr val="bg1"/>
                </a:solidFill>
                <a:latin typeface="黑体" panose="02010609060101010101" pitchFamily="49" charset="-122"/>
                <a:ea typeface="黑体" panose="02010609060101010101" pitchFamily="49" charset="-122"/>
              </a:rPr>
              <a:t>报名提交</a:t>
            </a:r>
            <a:endParaRPr lang="zh-CN" altLang="en-US" sz="11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3729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00434"/>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522477"/>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就业优势    网上报名    </a:t>
            </a:r>
            <a:r>
              <a:rPr lang="zh-CN" altLang="en-US" sz="1200" b="1" dirty="0">
                <a:solidFill>
                  <a:srgbClr val="AC0000"/>
                </a:solidFill>
                <a:latin typeface="+mn-ea"/>
              </a:rPr>
              <a:t>关于我们</a:t>
            </a:r>
          </a:p>
        </p:txBody>
      </p:sp>
      <p:cxnSp>
        <p:nvCxnSpPr>
          <p:cNvPr id="8" name="直接连接符 7"/>
          <p:cNvCxnSpPr/>
          <p:nvPr/>
        </p:nvCxnSpPr>
        <p:spPr>
          <a:xfrm>
            <a:off x="1933502" y="104409"/>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81604"/>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9380"/>
            <a:ext cx="1430930" cy="388396"/>
          </a:xfrm>
          <a:prstGeom prst="rect">
            <a:avLst/>
          </a:prstGeom>
        </p:spPr>
      </p:pic>
      <p:pic>
        <p:nvPicPr>
          <p:cNvPr id="73" name="图片 72"/>
          <p:cNvPicPr>
            <a:picLocks noChangeAspect="1"/>
          </p:cNvPicPr>
          <p:nvPr/>
        </p:nvPicPr>
        <p:blipFill>
          <a:blip r:embed="rId3"/>
          <a:stretch>
            <a:fillRect/>
          </a:stretch>
        </p:blipFill>
        <p:spPr>
          <a:xfrm>
            <a:off x="4327485" y="31007"/>
            <a:ext cx="357396" cy="290384"/>
          </a:xfrm>
          <a:prstGeom prst="rect">
            <a:avLst/>
          </a:prstGeom>
        </p:spPr>
      </p:pic>
      <p:sp>
        <p:nvSpPr>
          <p:cNvPr id="74" name="矩形 73"/>
          <p:cNvSpPr/>
          <p:nvPr/>
        </p:nvSpPr>
        <p:spPr>
          <a:xfrm>
            <a:off x="4282029" y="274598"/>
            <a:ext cx="492443" cy="184666"/>
          </a:xfrm>
          <a:prstGeom prst="rect">
            <a:avLst/>
          </a:prstGeom>
        </p:spPr>
        <p:txBody>
          <a:bodyPr wrap="none">
            <a:spAutoFit/>
          </a:bodyPr>
          <a:lstStyle/>
          <a:p>
            <a:r>
              <a:rPr lang="zh-CN" altLang="en-US" sz="600" dirty="0"/>
              <a:t>课程特色</a:t>
            </a:r>
          </a:p>
        </p:txBody>
      </p:sp>
      <p:cxnSp>
        <p:nvCxnSpPr>
          <p:cNvPr id="75" name="直接连接符 74"/>
          <p:cNvCxnSpPr/>
          <p:nvPr/>
        </p:nvCxnSpPr>
        <p:spPr>
          <a:xfrm>
            <a:off x="4746444" y="150582"/>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44627"/>
            <a:ext cx="366231" cy="310365"/>
          </a:xfrm>
          <a:prstGeom prst="rect">
            <a:avLst/>
          </a:prstGeom>
        </p:spPr>
      </p:pic>
      <p:sp>
        <p:nvSpPr>
          <p:cNvPr id="77" name="矩形 76"/>
          <p:cNvSpPr/>
          <p:nvPr/>
        </p:nvSpPr>
        <p:spPr>
          <a:xfrm>
            <a:off x="4784528" y="274598"/>
            <a:ext cx="492443" cy="184666"/>
          </a:xfrm>
          <a:prstGeom prst="rect">
            <a:avLst/>
          </a:prstGeom>
        </p:spPr>
        <p:txBody>
          <a:bodyPr wrap="none">
            <a:spAutoFit/>
          </a:bodyPr>
          <a:lstStyle/>
          <a:p>
            <a:r>
              <a:rPr lang="zh-CN" altLang="en-US" sz="600" dirty="0"/>
              <a:t>教学模式</a:t>
            </a:r>
          </a:p>
        </p:txBody>
      </p:sp>
      <p:cxnSp>
        <p:nvCxnSpPr>
          <p:cNvPr id="78" name="直接连接符 77"/>
          <p:cNvCxnSpPr/>
          <p:nvPr/>
        </p:nvCxnSpPr>
        <p:spPr>
          <a:xfrm>
            <a:off x="5278349" y="158409"/>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84086"/>
            <a:ext cx="292377" cy="240399"/>
          </a:xfrm>
          <a:prstGeom prst="rect">
            <a:avLst/>
          </a:prstGeom>
        </p:spPr>
      </p:pic>
      <p:sp>
        <p:nvSpPr>
          <p:cNvPr id="80" name="矩形 79"/>
          <p:cNvSpPr/>
          <p:nvPr/>
        </p:nvSpPr>
        <p:spPr>
          <a:xfrm>
            <a:off x="5276971" y="274598"/>
            <a:ext cx="492443" cy="184666"/>
          </a:xfrm>
          <a:prstGeom prst="rect">
            <a:avLst/>
          </a:prstGeom>
        </p:spPr>
        <p:txBody>
          <a:bodyPr wrap="none">
            <a:spAutoFit/>
          </a:bodyPr>
          <a:lstStyle/>
          <a:p>
            <a:r>
              <a:rPr lang="zh-CN" altLang="en-US" sz="600" dirty="0"/>
              <a:t>豪华师资</a:t>
            </a:r>
          </a:p>
        </p:txBody>
      </p:sp>
      <p:cxnSp>
        <p:nvCxnSpPr>
          <p:cNvPr id="81" name="直接连接符 80"/>
          <p:cNvCxnSpPr/>
          <p:nvPr/>
        </p:nvCxnSpPr>
        <p:spPr>
          <a:xfrm>
            <a:off x="5740715" y="158409"/>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45698"/>
            <a:ext cx="342363" cy="228901"/>
          </a:xfrm>
          <a:prstGeom prst="rect">
            <a:avLst/>
          </a:prstGeom>
        </p:spPr>
      </p:pic>
      <p:sp>
        <p:nvSpPr>
          <p:cNvPr id="83" name="矩形 82"/>
          <p:cNvSpPr/>
          <p:nvPr/>
        </p:nvSpPr>
        <p:spPr>
          <a:xfrm>
            <a:off x="5757542" y="274598"/>
            <a:ext cx="492443" cy="184666"/>
          </a:xfrm>
          <a:prstGeom prst="rect">
            <a:avLst/>
          </a:prstGeom>
        </p:spPr>
        <p:txBody>
          <a:bodyPr wrap="none">
            <a:spAutoFit/>
          </a:bodyPr>
          <a:lstStyle/>
          <a:p>
            <a:r>
              <a:rPr lang="zh-CN" altLang="en-US" sz="600" dirty="0"/>
              <a:t>就业优势</a:t>
            </a:r>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821519"/>
            <a:ext cx="6858000" cy="9700752"/>
          </a:xfrm>
          <a:prstGeom prst="rect">
            <a:avLst/>
          </a:prstGeom>
        </p:spPr>
      </p:pic>
    </p:spTree>
    <p:extLst>
      <p:ext uri="{BB962C8B-B14F-4D97-AF65-F5344CB8AC3E}">
        <p14:creationId xmlns:p14="http://schemas.microsoft.com/office/powerpoint/2010/main" val="3926196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879</TotalTime>
  <Words>1192</Words>
  <Application>Microsoft Office PowerPoint</Application>
  <PresentationFormat>自定义</PresentationFormat>
  <Paragraphs>178</Paragraphs>
  <Slides>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dreamsummit</cp:lastModifiedBy>
  <cp:revision>83</cp:revision>
  <dcterms:created xsi:type="dcterms:W3CDTF">2017-05-18T02:43:02Z</dcterms:created>
  <dcterms:modified xsi:type="dcterms:W3CDTF">2017-05-20T10:45:23Z</dcterms:modified>
</cp:coreProperties>
</file>